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dMasterIdLst>
    <p:sldMasterId id="2147483664" r:id="rId5"/>
  </p:sldMasterIdLst>
  <p:notesMasterIdLst>
    <p:notesMasterId r:id="rId6"/>
  </p:notesMasterIdLst>
  <p:handoutMasterIdLst>
    <p:handoutMasterId r:id="rId7"/>
  </p:handoutMasterIdLst>
  <p:sldIdLst>
    <p:sldId id="463" r:id="rId8"/>
    <p:sldId id="442" r:id="rId9"/>
    <p:sldId id="475" r:id="rId10"/>
    <p:sldId id="464" r:id="rId11"/>
    <p:sldId id="465" r:id="rId12"/>
    <p:sldId id="466" r:id="rId13"/>
    <p:sldId id="467" r:id="rId14"/>
    <p:sldId id="425" r:id="rId15"/>
    <p:sldId id="423" r:id="rId16"/>
    <p:sldId id="432" r:id="rId17"/>
    <p:sldId id="420" r:id="rId18"/>
    <p:sldId id="431" r:id="rId19"/>
    <p:sldId id="427" r:id="rId20"/>
    <p:sldId id="428" r:id="rId21"/>
    <p:sldId id="456" r:id="rId22"/>
    <p:sldId id="429" r:id="rId23"/>
    <p:sldId id="430" r:id="rId24"/>
    <p:sldId id="437" r:id="rId25"/>
    <p:sldId id="438" r:id="rId26"/>
    <p:sldId id="462" r:id="rId27"/>
    <p:sldId id="433" r:id="rId28"/>
    <p:sldId id="434" r:id="rId29"/>
    <p:sldId id="446" r:id="rId30"/>
    <p:sldId id="494" r:id="rId31"/>
    <p:sldId id="445" r:id="rId32"/>
    <p:sldId id="469" r:id="rId33"/>
    <p:sldId id="474" r:id="rId34"/>
    <p:sldId id="488" r:id="rId35"/>
    <p:sldId id="493" r:id="rId36"/>
    <p:sldId id="481" r:id="rId37"/>
    <p:sldId id="482" r:id="rId38"/>
    <p:sldId id="483" r:id="rId39"/>
    <p:sldId id="484" r:id="rId40"/>
    <p:sldId id="495" r:id="rId41"/>
    <p:sldId id="497" r:id="rId42"/>
    <p:sldId id="509" r:id="rId43"/>
    <p:sldId id="489" r:id="rId44"/>
    <p:sldId id="491" r:id="rId45"/>
    <p:sldId id="490" r:id="rId46"/>
    <p:sldId id="468" r:id="rId47"/>
    <p:sldId id="512" r:id="rId48"/>
    <p:sldId id="498" r:id="rId49"/>
  </p:sldIdLst>
  <p:sldSz cx="9144000" cy="6858000"/>
  <p:notesSz cx="7035800" cy="9309100"/>
  <p:defaultTextStyle>
    <a:lvl1pPr marL="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1pPr>
    <a:lvl2pPr marL="4572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2pPr>
    <a:lvl3pPr marL="9144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3pPr>
    <a:lvl4pPr marL="13716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4pPr>
    <a:lvl5pPr marL="18288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5pPr>
    <a:lvl6pPr marL="22860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6pPr>
    <a:lvl7pPr marL="27432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7pPr>
    <a:lvl8pPr marL="32004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8pPr>
    <a:lvl9pPr marL="36576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Arial" pitchFamily="1" charset="0"/>
        <a:ea typeface="Arial" pitchFamily="1" charset="0"/>
        <a:cs typeface="Arial" pitchFamily="1"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722418098" val="1215" rev64="64" revOS="3"/>
      <pr:smFileRevision xmlns:pr="smNativeData" xmlns="smNativeData" dt="1722418098" val="101"/>
      <pr:guideOptions xmlns:pr="smNativeData" xmlns="smNativeData" dt="1722418098"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Grid="0">
      <p:cViewPr varScale="1">
        <p:scale>
          <a:sx n="85" d="100"/>
          <a:sy n="85" d="100"/>
        </p:scale>
        <p:origin x="283" y="255"/>
      </p:cViewPr>
      <p:guideLst x="0" y="0">
        <p:guide orient="horz" pos="589"/>
        <p:guide orient="horz" pos="4147"/>
        <p:guide orient="horz" pos="1038"/>
        <p:guide orient="horz" pos="1343"/>
        <p:guide orient="horz" pos="875"/>
        <p:guide orient="horz" pos="204"/>
        <p:guide orient="horz" pos="370"/>
        <p:guide pos="4336"/>
        <p:guide pos="2831"/>
        <p:guide pos="202"/>
        <p:guide pos="5092"/>
        <p:guide pos="3131"/>
        <p:guide pos="2093"/>
        <p:guide pos="3586"/>
        <p:guide pos="5564"/>
      </p:guideLst>
    </p:cSldViewPr>
  </p:slideViewPr>
  <p:outlineViewPr>
    <p:cViewPr>
      <p:scale>
        <a:sx n="33" d="100"/>
        <a:sy n="33" d="100"/>
      </p:scale>
      <p:origin x="0" y="0"/>
    </p:cViewPr>
  </p:outlineViewPr>
  <p:sorterViewPr>
    <p:cViewPr>
      <p:scale>
        <a:sx n="18" d="100"/>
        <a:sy n="18" d="100"/>
      </p:scale>
      <p:origin x="0" y="0"/>
    </p:cViewPr>
  </p:sorterViewPr>
  <p:notesViewPr>
    <p:cSldViewPr snapToGrid="0">
      <p:cViewPr>
        <p:scale>
          <a:sx n="85" d="100"/>
          <a:sy n="85" d="100"/>
        </p:scale>
        <p:origin x="283" y="255"/>
      </p:cViewPr>
      <p:guideLst x="0" y="0">
        <p:guide orient="horz" pos="152"/>
        <p:guide orient="horz" pos="5697"/>
        <p:guide pos="2221"/>
      </p:guideLst>
    </p:cSldViewPr>
  </p:notesViewPr>
  <p:gridSpacing cx="78028800" cy="7802880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drawings/_rels/vmlDrawing1.vml.rels><?xml version="1.0" encoding="UTF-8" standalone="yes" ?>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s>
</file>

<file path=ppt/handoutMasters/_rels/handoutMaster1.xml.rels><?xml version="1.0" encoding="UTF-8" standalone="yes" ?>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AAAAADAEgAA2gIAABAAAAAmAAAACAAAAL+fAAD//8EB"/>
              </a:ext>
            </a:extLst>
          </p:cNvSpPr>
          <p:nvPr>
            <p:ph type="hdr" sz="quarter"/>
          </p:nvPr>
        </p:nvSpPr>
        <p:spPr>
          <a:xfrm>
            <a:off x="0" y="0"/>
            <a:ext cx="3048000" cy="463550"/>
          </a:xfrm>
          <a:prstGeom prst="rect">
            <a:avLst/>
          </a:prstGeom>
          <a:noFill/>
          <a:ln>
            <a:noFill/>
          </a:ln>
          <a:effectLst/>
        </p:spPr>
        <p:txBody>
          <a:bodyPr vert="horz" wrap="square" lIns="91440" tIns="45720" rIns="91440" bIns="45720" numCol="1" spcCol="215900" anchor="t">
            <a:prstTxWarp prst="textNoShape">
              <a:avLst/>
            </a:prstTxWarp>
          </a:bodyPr>
          <a:lstStyle>
            <a:lvl1pPr>
              <a:defRPr lang="en-us" sz="1200" b="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hgAAAAAAABGKwAA2gIAABAAAAAmAAAACAAAAL+fAAD//8EB"/>
              </a:ext>
            </a:extLst>
          </p:cNvSpPr>
          <p:nvPr>
            <p:ph type="dt" sz="quarter" idx="10"/>
          </p:nvPr>
        </p:nvSpPr>
        <p:spPr>
          <a:xfrm>
            <a:off x="3986530" y="0"/>
            <a:ext cx="3048000" cy="463550"/>
          </a:xfrm>
          <a:prstGeom prst="rect">
            <a:avLst/>
          </a:prstGeom>
          <a:noFill/>
          <a:ln>
            <a:noFill/>
          </a:ln>
          <a:effectLst/>
        </p:spPr>
        <p:txBody>
          <a:bodyPr vert="horz" wrap="square" lIns="91440" tIns="45720" rIns="91440" bIns="45720" numCol="1" spcCol="215900" anchor="t">
            <a:prstTxWarp prst="textNoShape">
              <a:avLst/>
            </a:prstTxWarp>
          </a:bodyPr>
          <a:lstStyle>
            <a:lvl1pPr algn="r">
              <a:defRPr lang="en-us" sz="1200" b="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p>
        </p:txBody>
      </p:sp>
      <p:sp>
        <p:nvSpPr>
          <p:cNvPr id="4" name="Rectangle 4"/>
          <p:cNvSpPr>
            <a:spLocks noGrp="1" noChangeArrowheads="1"/>
            <a:extLst>
              <a:ext uri="smNativeData">
                <pr:smNativeData xmlns:pr="smNativeData" xmlns="smNativeData" val="SMDATA_15_sgOqZh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Gg2AADAEgAAQjkAABAAAAAmAAAACAAAAL+fAAD//8EB"/>
              </a:ext>
            </a:extLst>
          </p:cNvSpPr>
          <p:nvPr>
            <p:ph type="ftr" sz="quarter" idx="11"/>
          </p:nvPr>
        </p:nvSpPr>
        <p:spPr>
          <a:xfrm>
            <a:off x="0" y="8844280"/>
            <a:ext cx="3048000" cy="463550"/>
          </a:xfrm>
          <a:prstGeom prst="rect">
            <a:avLst/>
          </a:prstGeom>
          <a:noFill/>
          <a:ln>
            <a:noFill/>
          </a:ln>
          <a:effectLst/>
        </p:spPr>
        <p:txBody>
          <a:bodyPr vert="horz" wrap="square" lIns="91440" tIns="45720" rIns="91440" bIns="45720" numCol="1" spcCol="215900" anchor="b">
            <a:prstTxWarp prst="textNoShape">
              <a:avLst/>
            </a:prstTxWarp>
          </a:bodyPr>
          <a:lstStyle>
            <a:lvl1pPr>
              <a:defRPr lang="en-us" sz="1200" b="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p>
        </p:txBody>
      </p:sp>
      <p:sp>
        <p:nvSpPr>
          <p:cNvPr id="5" name="Rectangle 5"/>
          <p:cNvSpPr>
            <a:spLocks noGrp="1" noChangeArrowheads="1"/>
            <a:extLst>
              <a:ext uri="smNativeData">
                <pr:smNativeData xmlns:pr="smNativeData" xmlns="smNativeData" val="SMDATA_15_sgOqZh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hgAAGg2AABGKwAAQjkAABAAAAAmAAAACAAAAL+fAAD//8EB"/>
              </a:ext>
            </a:extLst>
          </p:cNvSpPr>
          <p:nvPr>
            <p:ph type="sldNum" sz="quarter" idx="12"/>
          </p:nvPr>
        </p:nvSpPr>
        <p:spPr>
          <a:xfrm>
            <a:off x="3986530" y="8844280"/>
            <a:ext cx="3048000" cy="463550"/>
          </a:xfrm>
          <a:prstGeom prst="rect">
            <a:avLst/>
          </a:prstGeom>
          <a:noFill/>
          <a:ln>
            <a:noFill/>
          </a:ln>
          <a:effectLst/>
        </p:spPr>
        <p:txBody>
          <a:bodyPr vert="horz" wrap="square" lIns="91440" tIns="45720" rIns="91440" bIns="45720" numCol="1" spcCol="215900" anchor="b">
            <a:prstTxWarp prst="textNoShape">
              <a:avLst/>
            </a:prstTxWarp>
          </a:bodyPr>
          <a:lstStyle>
            <a:lvl1pPr algn="r">
              <a:defRPr lang="en-us" sz="1200" b="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52245352-1CBF-71A5-F19C-EAF01DD207BF}" type="slidenum">
              <a:t>‹#›</a:t>
            </a:fld>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jwoAAEgDAACZIAAA0RMAABAAAAAmAAAACAAAAAEPAAD/HwAA"/>
              </a:ext>
            </a:extLst>
          </p:cNvSpPr>
          <p:nvPr>
            <p:ph type="sldImg" idx="2"/>
          </p:nvPr>
        </p:nvSpPr>
        <p:spPr>
          <a:xfrm>
            <a:off x="1716405" y="533400"/>
            <a:ext cx="3582670" cy="2687955"/>
          </a:xfrm>
          <a:prstGeom prst="rect">
            <a:avLst/>
          </a:prstGeom>
          <a:noFill/>
          <a:ln w="9525" cap="flat" cmpd="sng" algn="ctr">
            <a:solidFill>
              <a:srgbClr val="000000"/>
            </a:solidFill>
            <a:prstDash val="solid"/>
            <a:headEnd type="none"/>
            <a:tailEnd type="none"/>
          </a:ln>
        </p:spPr>
      </p:sp>
      <p:sp>
        <p:nvSpPr>
          <p:cNvPr id="3" name="Rectangle 5"/>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gYAABwWAACVJAAA6DUAABAAAAAmAAAACAAAAL8fAAD//8EB"/>
              </a:ext>
            </a:extLst>
          </p:cNvSpPr>
          <p:nvPr>
            <p:ph type="body" idx="3"/>
          </p:nvPr>
        </p:nvSpPr>
        <p:spPr>
          <a:xfrm>
            <a:off x="1065530" y="3594100"/>
            <a:ext cx="4881245" cy="5168900"/>
          </a:xfrm>
          <a:prstGeom prst="rect">
            <a:avLst/>
          </a:prstGeom>
          <a:noFill/>
          <a:ln>
            <a:noFill/>
          </a:ln>
          <a:effectLst/>
        </p:spPr>
        <p:txBody>
          <a:bodyPr vert="horz" wrap="square" lIns="93345" tIns="46990" rIns="93345" bIns="46990" numCol="1" spcCol="215900" anchor="t">
            <a:prstTxWarp prst="textNoShape">
              <a:avLst/>
            </a:prstTxWarp>
          </a:bodyPr>
          <a:lstStyle/>
          <a:p>
            <a:pPr>
              <a:defRPr lang="en-us"/>
            </a:pPr>
            <a:r>
              <a:rPr kern="1" cap="none" noProof="1"/>
              <a:t>Click to edit Master text styles</a:t>
            </a:r>
            <a:endParaRPr kern="1" cap="none" noProof="1"/>
          </a:p>
          <a:p>
            <a:pPr lvl="1">
              <a:defRPr lang="en-us"/>
            </a:pPr>
            <a:r>
              <a:rPr kern="1" cap="none" noProof="1"/>
              <a:t>Second level</a:t>
            </a:r>
            <a:endParaRPr kern="1" cap="none" noProof="1"/>
          </a:p>
          <a:p>
            <a:pPr lvl="2">
              <a:defRPr lang="en-us"/>
            </a:pPr>
            <a:r>
              <a:rPr kern="1" cap="none" noProof="1"/>
              <a:t>Third level</a:t>
            </a:r>
            <a:endParaRPr kern="1" cap="none" noProof="1"/>
          </a:p>
          <a:p>
            <a:pPr lvl="3">
              <a:defRPr lang="en-us"/>
            </a:pPr>
            <a:r>
              <a:rPr kern="1" cap="none" noProof="1"/>
              <a:t>Fourth level</a:t>
            </a:r>
            <a:endParaRPr kern="1" cap="none" noProof="1"/>
          </a:p>
          <a:p>
            <a:pPr lvl="4">
              <a:defRPr lang="en-us"/>
            </a:pPr>
            <a:r>
              <a:rPr kern="1" cap="none" noProof="1"/>
              <a:t>Fifth level</a:t>
            </a:r>
            <a:endParaRPr kern="1" cap="none" noProof="1"/>
          </a:p>
        </p:txBody>
      </p:sp>
      <p:sp>
        <p:nvSpPr>
          <p:cNvPr id="4"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L+fAAD//8EB"/>
              </a:ext>
            </a:extLst>
          </p:cNvSpPr>
          <p:nvPr>
            <p:ph type="sldNum" sz="quarter" idx="12"/>
          </p:nvPr>
        </p:nvSpPr>
        <p:spPr>
          <a:xfrm>
            <a:off x="1062355" y="3291205"/>
            <a:ext cx="3048000" cy="317500"/>
          </a:xfrm>
          <a:prstGeom prst="rect">
            <a:avLst/>
          </a:prstGeom>
          <a:noFill/>
          <a:ln>
            <a:noFill/>
          </a:ln>
          <a:effectLst/>
        </p:spPr>
        <p:txBody>
          <a:bodyPr vert="horz" wrap="square" lIns="93345" tIns="46990" rIns="93345" bIns="46990" numCol="1" spcCol="215900" anchor="b">
            <a:prstTxWarp prst="textNoShape">
              <a:avLst/>
            </a:prstTxWarp>
          </a:bodyPr>
          <a:lstStyle>
            <a:lvl1pPr defTabSz="930275">
              <a:tabLst/>
              <a:defRPr lang="en-us" sz="1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Slide </a:t>
            </a:r>
            <a:fld id="{7050C0C7-899D-0536-D3E8-7F638EA6252A}" type="slidenum">
              <a:t>‹#›</a:t>
            </a:fld>
          </a:p>
        </p:txBody>
      </p:sp>
    </p:spTree>
  </p:cSld>
  <p:clrMap bg1="lt1" tx1="dk1" bg2="lt2" tx2="dk2" accent1="accent1" accent2="accent2" accent3="accent3" accent4="accent4" accent5="accent5" accent6="accent6" hlink="hlink" folHlink="folHlink"/>
  <p:hf hdr="0" ftr="0" dt="0"/>
  <p:notesStyle>
    <a:lvl1pPr marL="0" marR="0" indent="0" algn="l" defTabSz="914400">
      <a:lnSpc>
        <a:spcPct val="125000"/>
      </a:lnSpc>
      <a:spcBef>
        <a:spcPts val="0"/>
      </a:spcBef>
      <a:spcAft>
        <a:spcPts val="0"/>
      </a:spcAft>
      <a:buNone/>
      <a:tabLst/>
      <a:defRPr lang="en-us" sz="1100" b="1" i="0" u="none" strike="noStrike" kern="400000" cap="none" spc="0" baseline="0">
        <a:solidFill>
          <a:schemeClr val="tx1"/>
        </a:solidFill>
        <a:effectLst/>
        <a:latin typeface="Arial" pitchFamily="1" charset="0"/>
        <a:ea typeface="Arial" pitchFamily="1" charset="0"/>
        <a:cs typeface="Arial" pitchFamily="1" charset="0"/>
      </a:defRPr>
    </a:lvl1pPr>
    <a:lvl2pPr marL="457200" marR="0" indent="0" algn="l" defTabSz="914400">
      <a:lnSpc>
        <a:spcPct val="125000"/>
      </a:lnSpc>
      <a:spcBef>
        <a:spcPts val="0"/>
      </a:spcBef>
      <a:spcAft>
        <a:spcPts val="0"/>
      </a:spcAft>
      <a:buNone/>
      <a:tabLst/>
      <a:defRPr lang="en-us" sz="1100" b="1" i="0" u="none" strike="noStrike" kern="400000" cap="none" spc="0" baseline="0">
        <a:solidFill>
          <a:schemeClr val="tx1"/>
        </a:solidFill>
        <a:effectLst/>
        <a:latin typeface="Arial" pitchFamily="1" charset="0"/>
        <a:ea typeface="Arial" pitchFamily="1" charset="0"/>
        <a:cs typeface="Arial" pitchFamily="1" charset="0"/>
      </a:defRPr>
    </a:lvl2pPr>
    <a:lvl3pPr marL="914400" marR="0" indent="0" algn="l" defTabSz="914400">
      <a:lnSpc>
        <a:spcPct val="125000"/>
      </a:lnSpc>
      <a:spcBef>
        <a:spcPts val="0"/>
      </a:spcBef>
      <a:spcAft>
        <a:spcPts val="0"/>
      </a:spcAft>
      <a:buNone/>
      <a:tabLst/>
      <a:defRPr lang="en-us" sz="1100" b="1" i="0" u="none" strike="noStrike" kern="400000" cap="none" spc="0" baseline="0">
        <a:solidFill>
          <a:schemeClr val="tx1"/>
        </a:solidFill>
        <a:effectLst/>
        <a:latin typeface="Arial" pitchFamily="1" charset="0"/>
        <a:ea typeface="Arial" pitchFamily="1" charset="0"/>
        <a:cs typeface="Arial" pitchFamily="1" charset="0"/>
      </a:defRPr>
    </a:lvl3pPr>
    <a:lvl4pPr marL="1371600" marR="0" indent="0" algn="l" defTabSz="914400">
      <a:lnSpc>
        <a:spcPct val="125000"/>
      </a:lnSpc>
      <a:spcBef>
        <a:spcPts val="0"/>
      </a:spcBef>
      <a:spcAft>
        <a:spcPts val="0"/>
      </a:spcAft>
      <a:buNone/>
      <a:tabLst/>
      <a:defRPr lang="en-us" sz="1100" b="1" i="0" u="none" strike="noStrike" kern="400000" cap="none" spc="0" baseline="0">
        <a:solidFill>
          <a:schemeClr val="tx1"/>
        </a:solidFill>
        <a:effectLst/>
        <a:latin typeface="Arial" pitchFamily="1" charset="0"/>
        <a:ea typeface="Arial" pitchFamily="1" charset="0"/>
        <a:cs typeface="Arial" pitchFamily="1" charset="0"/>
      </a:defRPr>
    </a:lvl4pPr>
    <a:lvl5pPr marL="1828800" marR="0" indent="0" algn="l" defTabSz="914400">
      <a:lnSpc>
        <a:spcPct val="125000"/>
      </a:lnSpc>
      <a:spcBef>
        <a:spcPts val="0"/>
      </a:spcBef>
      <a:spcAft>
        <a:spcPts val="0"/>
      </a:spcAft>
      <a:buNone/>
      <a:tabLst/>
      <a:defRPr lang="en-us" sz="1100" b="1" i="0" u="none" strike="noStrike" kern="400000" cap="none" spc="0" baseline="0">
        <a:solidFill>
          <a:schemeClr val="tx1"/>
        </a:solidFill>
        <a:effectLst/>
        <a:latin typeface="Arial" pitchFamily="1" charset="0"/>
        <a:ea typeface="Arial" pitchFamily="1" charset="0"/>
        <a:cs typeface="Arial" pitchFamily="1" charset="0"/>
      </a:defRPr>
    </a:lvl5pPr>
    <a:lvl6pPr marL="2286000" marR="0" indent="0" algn="l" defTabSz="914400">
      <a:lnSpc>
        <a:spcPct val="100000"/>
      </a:lnSpc>
      <a:spcBef>
        <a:spcPts val="0"/>
      </a:spcBef>
      <a:spcAft>
        <a:spcPts val="0"/>
      </a:spcAft>
      <a:buNone/>
      <a:tabLst/>
      <a:defRPr lang="en-us" sz="1200" b="1"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200" b="1"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200" b="1"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200" b="1" i="0" u="none" strike="noStrike" kern="1" cap="none" spc="0" baseline="0">
        <a:solidFill>
          <a:schemeClr val="tx1"/>
        </a:solidFill>
        <a:effectLst/>
        <a:latin typeface="Calibri" pitchFamily="2" charset="0"/>
        <a:ea typeface="Calibri" pitchFamily="2" charset="0"/>
        <a:cs typeface="Calibri"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themeOverride" Target="../theme/themeOverride1.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themeOverride" Target="../theme/themeOverride2.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themeOverride" Target="../theme/themeOverride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themeOverride" Target="../theme/themeOverride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themeOverride" Target="../theme/themeOverride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themeOverride" Target="../theme/themeOverride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themeOverride" Target="../theme/themeOverride7.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r>
              <a:t>Slide </a:t>
            </a:r>
            <a:fld id="{0CF7E412-5CE1-A212-AF4F-AA47AA0159FF}" type="slidenum">
              <a:t>12</a:t>
            </a:fld>
          </a:p>
        </p:txBody>
      </p:sp>
      <p:sp>
        <p:nvSpPr>
          <p:cNvPr id="3" name="Rectangle 2"/>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cAAEwEAAD6IwAAxhkAABAAAAAmAAAACAAAAAEOAACAHwAA"/>
              </a:ext>
            </a:extLst>
          </p:cNvSpPr>
          <p:nvPr>
            <p:ph type="sldImg"/>
          </p:nvPr>
        </p:nvSpPr>
        <p:spPr>
          <a:xfrm>
            <a:off x="1193800" y="698500"/>
            <a:ext cx="4654550" cy="3491230"/>
          </a:xfrm>
          <a:ln w="9525" cap="flat" cmpd="sng" algn="ctr">
            <a:solidFill>
              <a:srgbClr val="000000"/>
            </a:solidFill>
            <a:prstDash val="solid"/>
            <a:headEnd type="none"/>
            <a:tailEnd type="none"/>
          </a:ln>
        </p:spPr>
      </p:sp>
      <p:sp>
        <p:nvSpPr>
          <p:cNvPr id="4" name="Rectangle 3"/>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AQAADUbAAD1JgAA+DQAABAAAAAmAAAACAAAAAEOAAD/HwAA"/>
              </a:ext>
            </a:extLst>
          </p:cNvSpPr>
          <p:nvPr>
            <p:ph type="body" idx="1"/>
          </p:nvPr>
        </p:nvSpPr>
        <p:spPr>
          <a:xfrm>
            <a:off x="703580" y="4422775"/>
            <a:ext cx="5629275" cy="4187825"/>
          </a:xfrm>
          <a:noFill/>
          <a:ln>
            <a:noFill/>
          </a:ln>
        </p:spPr>
        <p:txBody>
          <a:bodyPr/>
          <a:lstStyle/>
          <a:p>
            <a:pPr>
              <a:defRPr lang="en-us"/>
            </a:pPr>
            <a:endParaRPr lang="fr-fr" kern="1" cap="none"/>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jwoAAEgDAACZIAAA0RMAABAAAAAmAAAACAAAAAEAAACAHwAA"/>
              </a:ext>
            </a:extLst>
          </p:cNvSpPr>
          <p:nvPr>
            <p:ph type="sldImg"/>
          </p:nvPr>
        </p:nvSpPr>
        <p:spPr>
          <a:xfrm>
            <a:off x="1716405" y="533400"/>
            <a:ext cx="3582670" cy="2687955"/>
          </a:xfrm>
          <a:ln w="9525" cap="flat" cmpd="sng" algn="ctr">
            <a:solidFill>
              <a:srgbClr val="000000"/>
            </a:solidFill>
            <a:prstDash val="solid"/>
            <a:headEnd type="none"/>
            <a:tailEnd type="none"/>
          </a:ln>
        </p:spPr>
      </p:sp>
      <p:sp>
        <p:nvSpPr>
          <p:cNvPr id="3" name="Notes Placeholder 2"/>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gYAABwWAACVJAAA6DUAABAAAAAmAAAACAAAAAEAAAD/HwAA"/>
              </a:ext>
            </a:extLst>
          </p:cNvSpPr>
          <p:nvPr>
            <p:ph type="body" idx="1"/>
          </p:nvPr>
        </p:nvSpPr>
        <p:spPr>
          <a:xfrm>
            <a:off x="1065530" y="3594100"/>
            <a:ext cx="4881245" cy="5168900"/>
          </a:xfrm>
          <a:noFill/>
          <a:ln>
            <a:noFill/>
          </a:ln>
        </p:spPr>
        <p:txBody>
          <a:bodyPr/>
          <a:lstStyle/>
          <a:p>
            <a:pPr>
              <a:defRPr lang="en-us"/>
            </a:pPr>
            <a:endParaRPr lang="bs-Latn-ba" kern="1" cap="none"/>
          </a:p>
        </p:txBody>
      </p:sp>
      <p:sp>
        <p:nvSpPr>
          <p:cNvPr id="4" name="Slide Number Placeholder 3"/>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B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fld id="{2B708E0C-42C6-2578-88C8-B42DC0867EE1}" type="slidenum">
              <a:rPr lang="bs-Latn-ba" cap="none"/>
              <a:t>14</a:t>
            </a:fld>
            <a:endParaRPr lang="bs-Latn-ba" cap="none"/>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MAHM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jwoAAEgDAACZIAAA0RMAABAAAAAmAAAACAAAAAEAAACAHwAA"/>
              </a:ext>
            </a:extLst>
          </p:cNvSpPr>
          <p:nvPr>
            <p:ph type="sldImg"/>
          </p:nvPr>
        </p:nvSpPr>
        <p:spPr>
          <a:xfrm>
            <a:off x="1716405" y="533400"/>
            <a:ext cx="3582670" cy="2687955"/>
          </a:xfrm>
          <a:ln w="9525" cap="flat" cmpd="sng" algn="ctr">
            <a:solidFill>
              <a:srgbClr val="000000"/>
            </a:solidFill>
            <a:prstDash val="solid"/>
            <a:headEnd type="none"/>
            <a:tailEnd type="none"/>
          </a:ln>
        </p:spPr>
      </p:sp>
      <p:sp>
        <p:nvSpPr>
          <p:cNvPr id="3" name="Notes Placeholder 2"/>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gYAABwWAACVJAAA6DUAABAAAAAmAAAACAAAAAEAAAD/HwAA"/>
              </a:ext>
            </a:extLst>
          </p:cNvSpPr>
          <p:nvPr>
            <p:ph type="body" idx="1"/>
          </p:nvPr>
        </p:nvSpPr>
        <p:spPr>
          <a:xfrm>
            <a:off x="1065530" y="3594100"/>
            <a:ext cx="4881245" cy="5168900"/>
          </a:xfrm>
          <a:noFill/>
          <a:ln>
            <a:noFill/>
          </a:ln>
        </p:spPr>
        <p:txBody>
          <a:bodyPr/>
          <a:lstStyle/>
          <a:p>
            <a:pPr>
              <a:defRPr lang="en-us"/>
            </a:pPr>
            <a:endParaRPr lang="bs-Latn-ba" kern="1" cap="none"/>
          </a:p>
        </p:txBody>
      </p:sp>
      <p:sp>
        <p:nvSpPr>
          <p:cNvPr id="4" name="Slide Number Placeholder 3"/>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fld id="{2D1815BF-F1C0-4DE3-8EA0-07B65BEE7852}" type="slidenum">
              <a:rPr lang="bs-Latn-ba" cap="none"/>
              <a:t>15</a:t>
            </a:fld>
            <a:endParaRPr lang="bs-Latn-ba" cap="none"/>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r>
              <a:t>Slide </a:t>
            </a:r>
            <a:fld id="{26DC601D-53CB-8996-8564-A5C32E2A73F0}" type="slidenum">
              <a:t>19</a:t>
            </a:fld>
          </a:p>
        </p:txBody>
      </p:sp>
      <p:sp>
        <p:nvSpPr>
          <p:cNvPr id="3" name="Rectangle 2"/>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cAAEwEAAD6IwAAxhkAABAAAAAmAAAACAAAAAEOAACAHwAA"/>
              </a:ext>
            </a:extLst>
          </p:cNvSpPr>
          <p:nvPr>
            <p:ph type="sldImg"/>
          </p:nvPr>
        </p:nvSpPr>
        <p:spPr>
          <a:xfrm>
            <a:off x="1193800" y="698500"/>
            <a:ext cx="4654550" cy="3491230"/>
          </a:xfrm>
          <a:ln w="9525" cap="flat" cmpd="sng" algn="ctr">
            <a:solidFill>
              <a:srgbClr val="000000"/>
            </a:solidFill>
            <a:prstDash val="solid"/>
            <a:headEnd type="none"/>
            <a:tailEnd type="none"/>
          </a:ln>
        </p:spPr>
      </p:sp>
      <p:sp>
        <p:nvSpPr>
          <p:cNvPr id="4" name="Rectangle 3"/>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AQAADUbAAD1JgAA+DQAABAAAAAmAAAACAAAAAEOAAD/HwAA"/>
              </a:ext>
            </a:extLst>
          </p:cNvSpPr>
          <p:nvPr>
            <p:ph type="body" idx="1"/>
          </p:nvPr>
        </p:nvSpPr>
        <p:spPr>
          <a:xfrm>
            <a:off x="703580" y="4422775"/>
            <a:ext cx="5629275" cy="4187825"/>
          </a:xfrm>
          <a:noFill/>
          <a:ln>
            <a:noFill/>
          </a:ln>
        </p:spPr>
        <p:txBody>
          <a:bodyPr/>
          <a:lstStyle/>
          <a:p>
            <a:pPr>
              <a:defRPr lang="en-us"/>
            </a:pPr>
            <a:endParaRPr lang="fr-fr" kern="1" cap="none"/>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h4u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r>
              <a:t>Slide </a:t>
            </a:r>
            <a:fld id="{26842C99-D7CB-D1DA-853C-218F62727374}" type="slidenum">
              <a:t>20</a:t>
            </a:fld>
          </a:p>
        </p:txBody>
      </p:sp>
      <p:sp>
        <p:nvSpPr>
          <p:cNvPr id="3" name="Rectangle 2"/>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h4u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wcAAEwEAAD1IwAAxhkAABAAAAAmAAAACAAAAAEOAACAHwAA"/>
              </a:ext>
            </a:extLst>
          </p:cNvSpPr>
          <p:nvPr>
            <p:ph type="sldImg"/>
          </p:nvPr>
        </p:nvSpPr>
        <p:spPr>
          <a:xfrm>
            <a:off x="1190625" y="698500"/>
            <a:ext cx="4654550" cy="3491230"/>
          </a:xfrm>
          <a:ln w="9525" cap="flat" cmpd="sng" algn="ctr">
            <a:solidFill>
              <a:srgbClr val="000000"/>
            </a:solidFill>
            <a:prstDash val="solid"/>
            <a:headEnd type="none"/>
            <a:tailEnd type="none"/>
          </a:ln>
        </p:spPr>
      </p:sp>
      <p:sp>
        <p:nvSpPr>
          <p:cNvPr id="4" name="Rectangle 3"/>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FRh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AQAADMbAAD1JgAA+DQAABAAAAAmAAAACAAAAAEOAAD/HwAA"/>
              </a:ext>
            </a:extLst>
          </p:cNvSpPr>
          <p:nvPr>
            <p:ph type="body" idx="1"/>
          </p:nvPr>
        </p:nvSpPr>
        <p:spPr>
          <a:xfrm>
            <a:off x="703580" y="4421505"/>
            <a:ext cx="5629275" cy="4189095"/>
          </a:xfrm>
          <a:noFill/>
          <a:ln>
            <a:noFill/>
          </a:ln>
        </p:spPr>
        <p:txBody>
          <a:bodyPr/>
          <a:lstStyle/>
          <a:p>
            <a:pPr defTabSz="914400">
              <a:spcBef>
                <a:spcPts val="0"/>
              </a:spcBef>
              <a:tabLst>
                <a:tab pos="2514600" algn="l"/>
              </a:tabLst>
              <a:defRPr lang="en-us"/>
            </a:pPr>
            <a:r>
              <a:rPr lang="en-gb" kern="1" cap="none"/>
              <a:t>Pathophysiology of osteoporosis (5) 	Sources: </a:t>
            </a:r>
            <a:r>
              <a:rPr lang="en-us" kern="1" cap="none"/>
              <a:t>Dempster DW, et al. J Bone</a:t>
            </a:r>
            <a:r>
              <a:rPr lang="en-gb" kern="1" cap="none"/>
              <a:t> </a:t>
            </a:r>
            <a:endParaRPr lang="en-gb" kern="1" cap="none"/>
          </a:p>
          <a:p>
            <a:pPr defTabSz="914400">
              <a:spcBef>
                <a:spcPts val="0"/>
              </a:spcBef>
              <a:tabLst>
                <a:tab pos="2514600" algn="l"/>
              </a:tabLst>
              <a:defRPr lang="en-us"/>
            </a:pPr>
            <a:r>
              <a:rPr lang="en-us" kern="1" cap="none"/>
              <a:t>	Miner Res 1986;1:15–21 and http:// 	www.helenhayeshospital.org/rbcmain.html</a:t>
            </a:r>
            <a:endParaRPr lang="en-gb" kern="1" cap="none"/>
          </a:p>
          <a:p>
            <a:pPr defTabSz="914400">
              <a:spcBef>
                <a:spcPts val="0"/>
              </a:spcBef>
              <a:tabLst>
                <a:tab pos="2514600" algn="l"/>
              </a:tabLst>
              <a:defRPr lang="en-us"/>
            </a:pPr>
            <a:endParaRPr lang="en-gb" kern="1" cap="none"/>
          </a:p>
          <a:p>
            <a:pPr defTabSz="914400">
              <a:spcBef>
                <a:spcPts val="0"/>
              </a:spcBef>
              <a:tabLst>
                <a:tab pos="2514600" algn="l"/>
              </a:tabLst>
              <a:defRPr lang="en-us"/>
            </a:pPr>
            <a:r>
              <a:rPr lang="en-gb" kern="1" cap="none"/>
              <a:t>Normal trabecular bone</a:t>
            </a:r>
            <a:endParaRPr lang="en-gb" kern="1" cap="none"/>
          </a:p>
          <a:p>
            <a:pPr defTabSz="914400">
              <a:spcBef>
                <a:spcPts val="0"/>
              </a:spcBef>
              <a:tabLst>
                <a:tab pos="2514600" algn="l"/>
              </a:tabLst>
              <a:defRPr lang="en-us"/>
            </a:pPr>
            <a:r>
              <a:rPr lang="en-gb" kern="1" cap="none"/>
              <a:t>Trabecular bone is light and forms the inner mass of many bones (Tortora, et al. 2000). It is also referred to as cancellous or spongious bone. The structure of trabecular bone can best be described as a honeycomb of vertically and horizontally orientated branches and bars, of varying widths and lengths known as trabeculae (Dequeker, et al. 2000, Tortora, et al. 2000). </a:t>
            </a:r>
            <a:endParaRPr lang="en-gb" kern="1" cap="none"/>
          </a:p>
          <a:p>
            <a:pPr defTabSz="914400">
              <a:spcBef>
                <a:spcPts val="0"/>
              </a:spcBef>
              <a:tabLst>
                <a:tab pos="2514600" algn="l"/>
              </a:tabLst>
              <a:defRPr lang="en-us"/>
            </a:pPr>
            <a:r>
              <a:rPr lang="en-gb" kern="1" cap="none"/>
              <a:t>Trabeculae are oriented along the lines of stress created by weight-bearing forces and form a 3-dimensional lattice. Gaps in the lattice are often filled with red bone marrow (Dequeker, et al. 2000, Tortora, et al. 2000). </a:t>
            </a:r>
            <a:endParaRPr lang="en-gb" kern="1" cap="none"/>
          </a:p>
          <a:p>
            <a:pPr defTabSz="914400">
              <a:spcBef>
                <a:spcPts val="0"/>
              </a:spcBef>
              <a:tabLst>
                <a:tab pos="2514600" algn="l"/>
              </a:tabLst>
              <a:defRPr lang="en-us"/>
            </a:pPr>
            <a:r>
              <a:rPr lang="en-gb" kern="1" cap="none"/>
              <a:t>The spine, skull, ribs and sternum are composed mainly of trabecular bone within a thin cortical shell. </a:t>
            </a:r>
            <a:endParaRPr lang="en-gb" kern="1" cap="none"/>
          </a:p>
          <a:p>
            <a:pPr defTabSz="914400">
              <a:spcBef>
                <a:spcPts val="0"/>
              </a:spcBef>
              <a:tabLst>
                <a:tab pos="2514600" algn="l"/>
              </a:tabLst>
              <a:defRPr lang="en-us"/>
            </a:pPr>
            <a:endParaRPr lang="en-gb" kern="1" cap="none"/>
          </a:p>
          <a:p>
            <a:pPr defTabSz="914400">
              <a:spcBef>
                <a:spcPts val="0"/>
              </a:spcBef>
              <a:tabLst>
                <a:tab pos="2514600" algn="l"/>
              </a:tabLst>
              <a:defRPr lang="en-us"/>
            </a:pPr>
            <a:r>
              <a:rPr lang="en-gb" kern="1" cap="none"/>
              <a:t>Osteoporotic trabecular bone</a:t>
            </a:r>
            <a:endParaRPr lang="en-gb" kern="1" cap="none"/>
          </a:p>
          <a:p>
            <a:pPr defTabSz="914400">
              <a:spcBef>
                <a:spcPts val="0"/>
              </a:spcBef>
              <a:tabLst>
                <a:tab pos="2514600" algn="l"/>
              </a:tabLst>
              <a:defRPr lang="en-us"/>
            </a:pPr>
            <a:r>
              <a:rPr lang="en-gb" kern="1" cap="none"/>
              <a:t>The effects of postmenopausal bone loss are most apparent in trabecular bone, where the rate of bone loss increases 3-fold immediately following menopause. This leads to an irreversible loss of trabecular connectivity (Hodgson, et al. 2001). Therefore, fractures relating to postmenopausal osteoporosis most commonly occur in areas rich in trabecular bone (principally vertebrae) (National Osteoporosis Foundation 1998). Ultimately, trabecular bone becomes so delicate and fragile that even a simple movement like bending may fracture a vertebra.</a:t>
            </a:r>
            <a:endParaRPr lang="en-gb" kern="1" cap="none"/>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h4u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r>
              <a:t>Slide </a:t>
            </a:r>
            <a:fld id="{40AA6957-19AD-FF9F-E312-EFCA275C15BA}" type="slidenum">
              <a:t>22</a:t>
            </a:fld>
          </a:p>
        </p:txBody>
      </p:sp>
      <p:sp>
        <p:nvSpPr>
          <p:cNvPr id="3" name="Rectangle 2"/>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FRhc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UwcAAEwEAAD1IwAAxhkAABAAAAAmAAAACAAAAAEOAACAHwAA"/>
              </a:ext>
            </a:extLst>
          </p:cNvSpPr>
          <p:nvPr>
            <p:ph type="sldImg"/>
          </p:nvPr>
        </p:nvSpPr>
        <p:spPr>
          <a:xfrm>
            <a:off x="1190625" y="698500"/>
            <a:ext cx="4654550" cy="3491230"/>
          </a:xfrm>
          <a:ln w="9525" cap="flat" cmpd="sng" algn="ctr">
            <a:solidFill>
              <a:srgbClr val="000000"/>
            </a:solidFill>
            <a:prstDash val="solid"/>
            <a:headEnd type="none"/>
            <a:tailEnd type="none"/>
          </a:ln>
        </p:spPr>
      </p:sp>
      <p:sp>
        <p:nvSpPr>
          <p:cNvPr id="4" name="Rectangle 3"/>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AQAADMbAAD1JgAA+DQAABAAAAAmAAAACAAAAAEOAAD/HwAA"/>
              </a:ext>
            </a:extLst>
          </p:cNvSpPr>
          <p:nvPr>
            <p:ph type="body" idx="1"/>
          </p:nvPr>
        </p:nvSpPr>
        <p:spPr>
          <a:xfrm>
            <a:off x="703580" y="4421505"/>
            <a:ext cx="5629275" cy="4189095"/>
          </a:xfrm>
          <a:noFill/>
          <a:ln>
            <a:noFill/>
          </a:ln>
        </p:spPr>
        <p:txBody>
          <a:bodyPr/>
          <a:lstStyle/>
          <a:p>
            <a:pPr defTabSz="914400">
              <a:tabLst>
                <a:tab pos="2514600" algn="l"/>
              </a:tabLst>
              <a:defRPr lang="en-us"/>
            </a:pPr>
            <a:r>
              <a:rPr lang="en-gb" kern="1" cap="none"/>
              <a:t>Understanding osteoporosis (5)	Source: http://www.osteofound.org</a:t>
            </a:r>
            <a:endParaRPr lang="en-gb" kern="1" cap="none"/>
          </a:p>
          <a:p>
            <a:pPr defTabSz="914400">
              <a:tabLst>
                <a:tab pos="2514600" algn="l"/>
              </a:tabLst>
              <a:defRPr lang="en-us"/>
            </a:pPr>
            <a:endParaRPr lang="en-gb" kern="1" cap="none"/>
          </a:p>
          <a:p>
            <a:pPr defTabSz="914400">
              <a:tabLst>
                <a:tab pos="2514600" algn="l"/>
              </a:tabLst>
              <a:defRPr lang="en-us"/>
            </a:pPr>
            <a:r>
              <a:rPr lang="en-gb" kern="1" cap="none"/>
              <a:t>Curvature of the spine leads to height loss, abdominal protrusion and a hump at the top of the spine. This is termed kyphosis (Dowager’s hump). </a:t>
            </a:r>
            <a:endParaRPr lang="en-gb" kern="1" cap="none"/>
          </a:p>
          <a:p>
            <a:pPr defTabSz="914400">
              <a:tabLst>
                <a:tab pos="2514600" algn="l"/>
              </a:tabLst>
              <a:defRPr lang="en-us"/>
            </a:pPr>
            <a:r>
              <a:rPr lang="en-gb" kern="1" cap="none"/>
              <a:t>Kyphosis means that it is hard for the patient to find clothes that fit and hang well (Lips 2003, Lips, et al. 1999). (Cummings, et al. 2002, Hodgson, et al. 2001, Ross 1997).</a:t>
            </a:r>
            <a:endParaRPr lang="en-gb" kern="1" cap="none"/>
          </a:p>
          <a:p>
            <a:pPr defTabSz="914400">
              <a:tabLst>
                <a:tab pos="2514600" algn="l"/>
              </a:tabLst>
              <a:defRPr lang="en-us"/>
            </a:pPr>
            <a:r>
              <a:rPr lang="en-gb" kern="1" cap="none"/>
              <a:t>Patients develop a poor perception of their body image and overall health. This can lead to depression and lowered self esteem (Gold, et al. 2001). </a:t>
            </a:r>
            <a:endParaRPr lang="en-gb" kern="1" cap="none"/>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7"/>
          <p:cNvSpPr>
            <a:spLocks noGrp="1" noChangeArrowheads="1"/>
            <a:extLst>
              <a:ext uri="smNativeData">
                <pr:smNativeData xmlns:pr="smNativeData" xmlns="smNativeData" val="SMDATA_15_sgOqZhMAAAAlAAAAZAAAAA0AAAAAkwAAAEoAAACTAAAASg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E4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QYAAD8UAABJGQAAMxYAABAAAAAmAAAACAAAAAEAAAB/AAAA"/>
              </a:ext>
            </a:extLst>
          </p:cNvSpPr>
          <p:nvPr>
            <p:ph type="sldNum" sz="quarter" idx="12"/>
          </p:nvPr>
        </p:nvSpPr>
        <p:spPr>
          <a:xfrm>
            <a:off x="1062355" y="3291205"/>
            <a:ext cx="3048000" cy="317500"/>
          </a:xfrm>
          <a:noFill/>
        </p:spPr>
        <p:txBody>
          <a:bodyPr/>
          <a:lstStyle/>
          <a:p>
            <a:pPr>
              <a:defRPr lang="en-us"/>
            </a:pPr>
            <a:r>
              <a:t>Slide </a:t>
            </a:r>
            <a:fld id="{579B20AB-E5BA-CED6-F423-13836E6D0246}" type="slidenum">
              <a:t>25</a:t>
            </a:fld>
          </a:p>
        </p:txBody>
      </p:sp>
      <p:sp>
        <p:nvSpPr>
          <p:cNvPr id="3" name="Rectangle 2"/>
          <p:cNvSpPr>
            <a:spLocks noGrp="1" noChangeArrowheads="1"/>
            <a:extLst>
              <a:ext uri="smNativeData">
                <pr:smNativeData xmlns:pr="smNativeData" xmlns="smNativeData" val="SMDATA_15_sgOqZhMAAAAlAAAAZA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kQoAAEgDAACcIAAA0RMAABAAAAAmAAAACAAAAAEOAACAHwAA"/>
              </a:ext>
            </a:extLst>
          </p:cNvSpPr>
          <p:nvPr>
            <p:ph type="sldImg"/>
          </p:nvPr>
        </p:nvSpPr>
        <p:spPr>
          <a:xfrm>
            <a:off x="1717675" y="533400"/>
            <a:ext cx="3583305" cy="2687955"/>
          </a:xfrm>
          <a:ln w="9525" cap="flat" cmpd="sng" algn="ctr">
            <a:solidFill>
              <a:srgbClr val="000000"/>
            </a:solidFill>
            <a:prstDash val="solid"/>
            <a:headEnd type="none"/>
            <a:tailEnd type="none"/>
          </a:ln>
        </p:spPr>
      </p:sp>
      <p:sp>
        <p:nvSpPr>
          <p:cNvPr id="4" name="Rectangle 3"/>
          <p:cNvSpPr>
            <a:spLocks noGrp="1" noChangeArrowheads="1"/>
            <a:extLst>
              <a:ext uri="smNativeData">
                <pr:smNativeData xmlns:pr="smNativeData" xmlns="smNativeData" val="SMDATA_15_sgOqZhMAAAAlAAAAZAAAAA0AAAAAkwAAAEoAAACTAAAASg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U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gYAABwWAACVJAAA6DUAABAAAAAmAAAACAAAAAEAAAD/HwAA"/>
              </a:ext>
            </a:extLst>
          </p:cNvSpPr>
          <p:nvPr>
            <p:ph type="body" idx="1"/>
          </p:nvPr>
        </p:nvSpPr>
        <p:spPr>
          <a:xfrm>
            <a:off x="1065530" y="3594100"/>
            <a:ext cx="4881245" cy="5168900"/>
          </a:xfrm>
          <a:noFill/>
          <a:ln>
            <a:noFill/>
          </a:ln>
        </p:spPr>
        <p:txBody>
          <a:bodyPr/>
          <a:lstStyle/>
          <a:p>
            <a:pPr>
              <a:defRPr lang="en-us"/>
            </a:pPr>
            <a:r>
              <a:rPr lang="hr-hr" kern="1" cap="none"/>
              <a:t>Smanjenje apsorpcije kalcija u probavnom sustavu povezano s nedovoljnom količinom vitamina D aktivira oslobađanje</a:t>
            </a:r>
            <a:r>
              <a:rPr lang="en-us" kern="1" cap="none"/>
              <a:t> PTH, </a:t>
            </a:r>
            <a:r>
              <a:rPr lang="hr-hr" kern="1" cap="none"/>
              <a:t>koji posreduje u mobilizaciji kalcija iz kosti, što dovodi do smanjenja vrijednosti B</a:t>
            </a:r>
            <a:r>
              <a:rPr lang="en-us" kern="1" cap="none"/>
              <a:t>MD.</a:t>
            </a:r>
            <a:r>
              <a:rPr lang="en-us" kern="1" cap="none" baseline="30000"/>
              <a:t>10,12,18,19</a:t>
            </a:r>
            <a:r>
              <a:rPr lang="en-us" kern="1" cap="none"/>
              <a:t> </a:t>
            </a:r>
            <a:r>
              <a:rPr lang="hr-hr" kern="1" cap="none"/>
              <a:t>Taj homeostatski odgovor na nedovoljnu količinu vitamina D može povećati rizik od prijeloma čak i prije pojave otvorenih kliničkih simptoma</a:t>
            </a:r>
            <a:r>
              <a:rPr lang="en-us" kern="1" cap="none"/>
              <a:t>.</a:t>
            </a:r>
            <a:r>
              <a:rPr lang="en-us" kern="1" cap="none" baseline="30000"/>
              <a:t>20 </a:t>
            </a:r>
            <a:r>
              <a:rPr lang="hr-hr" kern="1" cap="none"/>
              <a:t>Druga važna posljedica nedovoljne količine vitamina D je smanjenje </a:t>
            </a:r>
            <a:r>
              <a:rPr lang="en-us" kern="1" cap="none"/>
              <a:t> </a:t>
            </a:r>
            <a:r>
              <a:rPr lang="hr-hr" kern="1" cap="none"/>
              <a:t>neuromuskularne funkcije</a:t>
            </a:r>
            <a:r>
              <a:rPr lang="en-us" kern="1" cap="none"/>
              <a:t>.</a:t>
            </a:r>
            <a:r>
              <a:rPr lang="en-us" kern="1" cap="none" baseline="30000"/>
              <a:t>21</a:t>
            </a:r>
            <a:endParaRPr lang="en-us" kern="1" cap="none" baseline="300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reserve="1">
  <p:cSld name="Title Slide">
    <p:spTree>
      <p:nvGrpSpPr>
        <p:cNvPr id="1" name=""/>
        <p:cNvGrpSpPr/>
        <p:nvPr/>
      </p:nvGrpSpPr>
      <p:grpSpPr>
        <a:xfrm>
          <a:off x="0" y="0"/>
          <a:ext cx="0" cy="0"/>
          <a:chOff x="0" y="0"/>
          <a:chExt cx="0" cy="0"/>
        </a:xfrm>
      </p:grpSpPr>
      <p:sp>
        <p:nvSpPr>
          <p:cNvPr id="2" name="Title 8"/>
          <p:cNvSpPr>
            <a:spLocks noGrp="1" noChangeArrowheads="1"/>
            <a:extLst>
              <a:ext uri="smNativeData">
                <pr:smNativeData xmlns:pr="smNativeData" xmlns="smNativeData" val="SMDATA_15_sgOqZhMAAAAlAAAAZAAAAA0AAAAAAAAAAAAAAAAd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HJtY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gMAAOIDAABnMwAAIg8AABAAAAAmAAAACAAAABmgAACAHwAA"/>
              </a:ext>
            </a:extLst>
          </p:cNvSpPr>
          <p:nvPr>
            <p:ph type="ctrTitle"/>
          </p:nvPr>
        </p:nvSpPr>
        <p:spPr>
          <a:xfrm>
            <a:off x="504190" y="631190"/>
            <a:ext cx="7851775" cy="1828800"/>
          </a:xfrm>
          <a:ln>
            <a:noFill/>
          </a:ln>
        </p:spPr>
        <p:txBody>
          <a:bodyPr vert="horz" wrap="square" lIns="0" tIns="0" rIns="18415" bIns="0" numCol="1" spcCol="215900" anchor="b">
            <a:prstTxWarp prst="textNoShape">
              <a:avLst/>
            </a:prstTxWarp>
          </a:bodyPr>
          <a:lstStyle>
            <a:lvl1pPr algn="r">
              <a:spcBef>
                <a:spcPts val="0"/>
              </a:spcBef>
              <a:buNone/>
              <a:defRPr lang="en-us" sz="5600" b="1" cap="none">
                <a:solidFill>
                  <a:srgbClr val="53DEEA"/>
                </a:solidFill>
                <a:effectLst>
                  <a:outerShdw dist="63500" dir="3600000" algn="tl" rotWithShape="0">
                    <a:srgbClr val="000000">
                      <a:alpha val="40000"/>
                    </a:srgbClr>
                  </a:outerShdw>
                </a:effectLst>
                <a:latin typeface="Calibri" pitchFamily="2" charset="0"/>
                <a:ea typeface="Calibri" pitchFamily="2" charset="0"/>
                <a:cs typeface="Calibri" pitchFamily="2" charset="0"/>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Subtitle 16"/>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AMAANwTAACaMwAApB4AABAAAAAmAAAACAAAAA2AAAAAAAAA"/>
              </a:ext>
            </a:extLst>
          </p:cNvSpPr>
          <p:nvPr>
            <p:ph type="subTitle" idx="1"/>
          </p:nvPr>
        </p:nvSpPr>
        <p:spPr>
          <a:xfrm>
            <a:off x="533400" y="3228340"/>
            <a:ext cx="7854950" cy="1752600"/>
          </a:xfrm>
        </p:spPr>
        <p:txBody>
          <a:bodyPr vert="horz" wrap="square" lIns="0" tIns="45720" rIns="18415" bIns="45720" numCol="1" spcCol="215900" anchor="t">
            <a:prstTxWarp prst="textNoShape">
              <a:avLst/>
            </a:prstTxWarp>
          </a:bodyPr>
          <a:lstStyle>
            <a:lvl1pPr marL="0" marR="45720" indent="0" algn="r">
              <a:buNone/>
              <a:defRPr lang="en-us" cap="none">
                <a:solidFill>
                  <a:schemeClr val="tx1"/>
                </a:solidFill>
              </a:defRPr>
            </a:lvl1pPr>
            <a:lvl2pPr marL="457200" indent="0" algn="ctr">
              <a:buNone/>
              <a:defRPr lang="en-us"/>
            </a:lvl2pPr>
            <a:lvl3pPr marL="914400" indent="0" algn="ctr">
              <a:buNone/>
              <a:defRPr lang="en-us"/>
            </a:lvl3pPr>
            <a:lvl4pPr marL="1371600" indent="0" algn="ctr">
              <a:buNone/>
              <a:defRPr lang="en-us"/>
            </a:lvl4pPr>
            <a:lvl5pPr marL="1828800" indent="0" algn="ctr">
              <a:buNone/>
              <a:defRPr lang="en-us"/>
            </a:lvl5pPr>
            <a:lvl6pPr marL="2286000" indent="0" algn="ctr">
              <a:buNone/>
              <a:defRPr lang="en-us"/>
            </a:lvl6pPr>
            <a:lvl7pPr marL="2743200" indent="0" algn="ctr">
              <a:buNone/>
              <a:defRPr lang="en-us"/>
            </a:lvl7pPr>
            <a:lvl8pPr marL="3200400" indent="0" algn="ctr">
              <a:buNone/>
              <a:defRPr lang="en-us"/>
            </a:lvl8pPr>
            <a:lvl9pPr marL="3657600" indent="0" algn="ctr">
              <a:buNone/>
              <a:defRPr lang="en-us"/>
            </a:lvl9pPr>
          </a:lstStyle>
          <a:p>
            <a:pPr>
              <a:defRPr lang="en-us"/>
            </a:pPr>
            <a:r>
              <a:t>Click to edit Master subtitle style</a:t>
            </a:r>
          </a:p>
        </p:txBody>
      </p:sp>
      <p:sp>
        <p:nvSpPr>
          <p:cNvPr id="4"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146EA458-16F9-3B52-B7D6-E007EA9841B5}" type="datetime1">
              <a:t/>
            </a:fld>
          </a:p>
        </p:txBody>
      </p:sp>
      <p:sp>
        <p:nvSpPr>
          <p:cNvPr id="5"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6"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65F3783D-7388-A68E-C64B-85DB360530D0}" type="slidenum">
              <a:t/>
            </a:fld>
          </a:p>
        </p:txBody>
      </p:sp>
    </p:spTree>
  </p:cSld>
  <p:clrMapOvr>
    <a:masterClrMapping/>
  </p:clrMapOvr>
  <p:hf hdr="0" ftr="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reserve="1">
  <p:cSld name="Title and Vertical Tex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t>Click to edit Master title style</a:t>
            </a:r>
          </a:p>
        </p:txBody>
      </p:sp>
      <p:sp>
        <p:nvSpPr>
          <p:cNvPr id="3" name="Vertical Text Placeholder 2"/>
          <p:cNvSpPr>
            <a:spLocks noGrp="1" noChangeArrowheads="1"/>
            <a:extLst>
              <a:ext uri="smNativeData">
                <pr:smNativeData xmlns:pr="smNativeData" xmlns="smNativeData" val="SMDATA_15_sgOqZhMAAAAlAAAAZAAAAA0AAAAAkAAAAEgAAACQAAAASAAAAAAAAAAAAAAAAQ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IAAAAAAAAA"/>
              </a:ext>
            </a:extLst>
          </p:cNvSpPr>
          <p:nvPr>
            <p:ph idx="1"/>
          </p:nvPr>
        </p:nvSpPr>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26639E3C-72CB-3668-85DB-843DD09573D1}" type="datetime1">
              <a:t>5/16/2022</a:t>
            </a:fld>
          </a:p>
        </p:txBody>
      </p:sp>
      <p:sp>
        <p:nvSpPr>
          <p:cNvPr id="5"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6"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7762328B-C59A-37C4-D4DA-33917C942266}" type="slidenum">
              <a:t>‹#›</a:t>
            </a:fld>
          </a:p>
        </p:txBody>
      </p:sp>
    </p:spTree>
  </p:cSld>
  <p:clrMapOvr>
    <a:masterClrMapping/>
  </p:clrMapOvr>
  <p:hf hdr="0" ftr="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ChangeArrowheads="1"/>
            <a:extLst>
              <a:ext uri="smNativeData">
                <pr:smNativeData xmlns:pr="smNativeData" xmlns="smNativeData" val="SMDATA_15_sgOqZhMAAAAlAAAAZAAAAA0AAAAAAAAAAEgAAAAAAAAAAAAAAAAAAAACAAAAAQ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CgAAKAFAABwNQAAsCUAABAAAAAmAAAACAAAAAMAAAAAAAAA"/>
              </a:ext>
            </a:extLst>
          </p:cNvSpPr>
          <p:nvPr>
            <p:ph type="title"/>
          </p:nvPr>
        </p:nvSpPr>
        <p:spPr>
          <a:xfrm>
            <a:off x="6629400" y="914400"/>
            <a:ext cx="2057400" cy="5212080"/>
          </a:xfrm>
        </p:spPr>
        <p:txBody>
          <a:bodyPr vert="vert" wrap="square" lIns="0" tIns="45720" rIns="0" bIns="0" numCol="1" spcCol="215900" anchor="b">
            <a:prstTxWarp prst="textNoShape">
              <a:avLst/>
            </a:prstTxWarp>
          </a:bodyPr>
          <a:lstStyle/>
          <a:p>
            <a:pPr>
              <a:defRPr lang="en-us"/>
            </a:pPr>
            <a:r>
              <a:t>Click to edit Master title style</a:t>
            </a:r>
          </a:p>
        </p:txBody>
      </p:sp>
      <p:sp>
        <p:nvSpPr>
          <p:cNvPr id="3" name="Vertical Text Placeholder 2"/>
          <p:cNvSpPr>
            <a:spLocks noGrp="1" noChangeArrowheads="1"/>
            <a:extLst>
              <a:ext uri="smNativeData">
                <pr:smNativeData xmlns:pr="smNativeData" xmlns="smNativeData" val="SMDATA_15_sgOqZhMAAAAlAAAAZAAAAA0AAAAAkAAAAEgAAACQAAAASAAAAAAAAAAAAAAAAQ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KAFAADYJwAAsCUAABAAAAAmAAAACAAAAAMAAAAAAAAA"/>
              </a:ext>
            </a:extLst>
          </p:cNvSpPr>
          <p:nvPr>
            <p:ph idx="1"/>
          </p:nvPr>
        </p:nvSpPr>
        <p:spPr>
          <a:xfrm>
            <a:off x="457200" y="914400"/>
            <a:ext cx="6019800" cy="5212080"/>
          </a:xfrm>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5A713C13-5DB7-24CA-F9C9-AB9F72870FFE}" type="datetime1">
              <a:t>5/16/2022</a:t>
            </a:fld>
          </a:p>
        </p:txBody>
      </p:sp>
      <p:sp>
        <p:nvSpPr>
          <p:cNvPr id="5"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6"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78C8D1F9-B795-9D27-DB70-41729F3E2D14}" type="slidenum">
              <a:t>‹#›</a:t>
            </a:fld>
          </a:p>
        </p:txBody>
      </p:sp>
    </p:spTree>
  </p:cSld>
  <p:clrMapOvr>
    <a:masterClrMapping/>
  </p:clrMapOvr>
  <p:hf hdr="0" ftr="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chart">
  <p:cSld name="Title and Char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EAAIYBAABDNQAAvAcAABAAAAAmAAAACAAAAAEAAAAAAAAA"/>
              </a:ext>
            </a:extLst>
          </p:cNvSpPr>
          <p:nvPr>
            <p:ph type="title"/>
          </p:nvPr>
        </p:nvSpPr>
        <p:spPr>
          <a:xfrm>
            <a:off x="228600" y="247650"/>
            <a:ext cx="8429625" cy="1009650"/>
          </a:xfrm>
        </p:spPr>
        <p:txBody>
          <a:bodyPr/>
          <a:lstStyle/>
          <a:p>
            <a:pPr>
              <a:defRPr lang="en-us"/>
            </a:pPr>
            <a:r>
              <a:t>Click to edit Master title style</a:t>
            </a:r>
            <a:endParaRPr lang="bs-Latn-ba" cap="none"/>
          </a:p>
        </p:txBody>
      </p:sp>
      <p:sp>
        <p:nvSpPr>
          <p:cNvPr id="3" name="Chart Placeholder 2"/>
          <p:cNvSpPr>
            <a:spLocks noGrp="1" noChangeArrowheads="1"/>
            <a:extLst>
              <a:ext uri="smNativeData">
                <pr:smNativeData xmlns:pr="smNativeData" xmlns="smNativeData" val="SMDATA_15_sgOqZhMAAAAlAAAAZAAAAA0AAAAAkAAAAEgAAACQAAAASAAAAAAAAAAB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QEAAB8JAAB9NwAAfSYAABAAAAAmAAAACAAAAIGgAAAAAAAA"/>
              </a:ext>
            </a:extLst>
          </p:cNvSpPr>
          <p:nvPr>
            <p:ph type="chart" idx="1"/>
          </p:nvPr>
        </p:nvSpPr>
        <p:spPr>
          <a:xfrm>
            <a:off x="219075" y="1482725"/>
            <a:ext cx="8801100" cy="4773930"/>
          </a:xfrm>
        </p:spPr>
        <p:txBody>
          <a:bodyPr vert="horz" wrap="square" lIns="91440" tIns="45720" rIns="91440" bIns="45720" numCol="1" spcCol="215900" anchor="ctr">
            <a:prstTxWarp prst="textNoShape">
              <a:avLst/>
            </a:prstTxWarp>
          </a:bodyPr>
          <a:lstStyle/>
          <a:p>
            <a:pPr>
              <a:defRPr lang="en-us"/>
            </a:pPr>
            <a:endParaRPr cap="none" noProof="1"/>
          </a:p>
        </p:txBody>
      </p:sp>
    </p:spTree>
  </p:cSld>
  <p:clrMapOvr>
    <a:masterClrMapping/>
  </p:clrMapOvr>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Only">
  <p:cSld name="Content">
    <p:spTree>
      <p:nvGrpSpPr>
        <p:cNvPr id="1" name=""/>
        <p:cNvGrpSpPr/>
        <p:nvPr/>
      </p:nvGrpSpPr>
      <p:grpSpPr>
        <a:xfrm>
          <a:off x="0" y="0"/>
          <a:ext cx="0" cy="0"/>
          <a:chOff x="0" y="0"/>
          <a:chExt cx="0" cy="0"/>
        </a:xfrm>
      </p:grpSpPr>
      <p:sp>
        <p:nvSpPr>
          <p:cNvPr id="2" name="Content Placeholder 1"/>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QEAAIYBAAB9NwAAfSYAABAAAAAmAAAACAAAAAEAAAAAAAAA"/>
              </a:ext>
            </a:extLst>
          </p:cNvSpPr>
          <p:nvPr>
            <p:ph/>
          </p:nvPr>
        </p:nvSpPr>
        <p:spPr>
          <a:xfrm>
            <a:off x="219075" y="247650"/>
            <a:ext cx="8801100" cy="6009005"/>
          </a:xfrm>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endParaRPr lang="bs-Latn-ba" cap="none"/>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and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OAdj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t>Click to edit Master title style</a:t>
            </a:r>
          </a:p>
        </p:txBody>
      </p:sp>
      <p:sp>
        <p:nvSpPr>
          <p:cNvPr id="3" name="Content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JCgdQ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idx="1"/>
          </p:nvPr>
        </p:nvSpPr>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6CBDAE74-3A81-E858-CF05-CC0DE04B3999}" type="datetime1">
              <a:t/>
            </a:fld>
          </a:p>
        </p:txBody>
      </p:sp>
      <p:sp>
        <p:nvSpPr>
          <p:cNvPr id="5"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6"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6EE599BD-F383-B06F-CD5D-053AD7133B50}" type="slidenum">
              <a:t/>
            </a:fld>
          </a:p>
        </p:txBody>
      </p:sp>
    </p:spTree>
  </p:cSld>
  <p:clrMapOvr>
    <a:masterClrMapping/>
  </p:clrMapOvr>
  <p:hf hdr="0" ftr="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reserve="1">
  <p:cSld name="Section Header">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MAABoIAAATMwAAexAAABAAAAAmAAAACAAAABGgAACAHwAA"/>
              </a:ext>
            </a:extLst>
          </p:cNvSpPr>
          <p:nvPr>
            <p:ph type="title"/>
          </p:nvPr>
        </p:nvSpPr>
        <p:spPr>
          <a:xfrm>
            <a:off x="530225" y="1316990"/>
            <a:ext cx="7772400" cy="1362075"/>
          </a:xfrm>
          <a:ln>
            <a:noFill/>
          </a:ln>
        </p:spPr>
        <p:txBody>
          <a:bodyPr vert="horz" wrap="square" lIns="0" tIns="0" rIns="0" bIns="0" numCol="1" spcCol="215900" anchor="b">
            <a:prstTxWarp prst="textNoShape">
              <a:avLst/>
            </a:prstTxWarp>
          </a:bodyPr>
          <a:lstStyle>
            <a:lvl1pPr algn="l">
              <a:spcBef>
                <a:spcPts val="0"/>
              </a:spcBef>
              <a:buNone/>
              <a:defRPr lang="en-us" sz="5600" b="1" cap="none" baseline="0">
                <a:solidFill>
                  <a:srgbClr val="50E2AB"/>
                </a:solidFill>
                <a:effectLst>
                  <a:outerShdw dist="63500" dir="3600000" algn="tl" rotWithShape="0">
                    <a:srgbClr val="000000">
                      <a:alpha val="40000"/>
                    </a:srgbClr>
                  </a:outerShdw>
                </a:effectLst>
                <a:latin typeface="Calibri" pitchFamily="2" charset="0"/>
                <a:ea typeface="Calibri" pitchFamily="2" charset="0"/>
                <a:cs typeface="Calibri" pitchFamily="2" charset="0"/>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sgOqZhMAAAAlAAAAZAAAAA0AAAAASAAAAEgAAABI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MAAKMQAAATMwAA7RkAABAAAAAmAAAACAAAAA2AAAAAAAAA"/>
              </a:ext>
            </a:extLst>
          </p:cNvSpPr>
          <p:nvPr>
            <p:ph idx="1"/>
          </p:nvPr>
        </p:nvSpPr>
        <p:spPr>
          <a:xfrm>
            <a:off x="530225" y="2704465"/>
            <a:ext cx="7772400" cy="1510030"/>
          </a:xfrm>
        </p:spPr>
        <p:txBody>
          <a:bodyPr vert="horz" wrap="square" lIns="45720" tIns="45720" rIns="45720" bIns="45720" numCol="1" spcCol="215900" anchor="t">
            <a:prstTxWarp prst="textNoShape">
              <a:avLst/>
            </a:prstTxWarp>
          </a:bodyPr>
          <a:lstStyle>
            <a:lvl1pPr marL="0" indent="0">
              <a:buNone/>
              <a:defRPr lang="en-us" sz="2200" cap="none">
                <a:solidFill>
                  <a:schemeClr val="tx1"/>
                </a:solidFill>
              </a:defRPr>
            </a:lvl1pPr>
            <a:lvl2pPr>
              <a:buNone/>
              <a:defRPr lang="en-us" sz="1800" cap="none">
                <a:solidFill>
                  <a:srgbClr val="FFFFFF"/>
                </a:solidFill>
              </a:defRPr>
            </a:lvl2pPr>
            <a:lvl3pPr>
              <a:buNone/>
              <a:defRPr lang="en-us" sz="1600" cap="none">
                <a:solidFill>
                  <a:srgbClr val="FFFFFF"/>
                </a:solidFill>
              </a:defRPr>
            </a:lvl3pPr>
            <a:lvl4pPr>
              <a:buNone/>
              <a:defRPr lang="en-us" sz="1400" cap="none">
                <a:solidFill>
                  <a:srgbClr val="FFFFFF"/>
                </a:solidFill>
              </a:defRPr>
            </a:lvl4pPr>
            <a:lvl5pPr>
              <a:buNone/>
              <a:defRPr lang="en-us" sz="1400" cap="none">
                <a:solidFill>
                  <a:srgbClr val="FFFFFF"/>
                </a:solidFill>
              </a:defRPr>
            </a:lvl5pPr>
            <a:lvl6pPr>
              <a:defRPr lang="en-us"/>
            </a:lvl6pPr>
            <a:lvl7pPr>
              <a:defRPr lang="en-us"/>
            </a:lvl7pPr>
            <a:lvl8pPr>
              <a:defRPr lang="en-us"/>
            </a:lvl8pPr>
            <a:lvl9pPr>
              <a:defRPr lang="en-us"/>
            </a:lvl9pPr>
          </a:lstStyle>
          <a:p>
            <a:pPr>
              <a:defRPr lang="en-us"/>
            </a:pPr>
            <a:r>
              <a:t>Click to edit Master text styles</a:t>
            </a:r>
          </a:p>
        </p:txBody>
      </p:sp>
      <p:sp>
        <p:nvSpPr>
          <p:cNvPr id="4"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22E2A87F-31CF-B75E-815A-C70BE6147792}" type="datetime1">
              <a:t/>
            </a:fld>
          </a:p>
        </p:txBody>
      </p:sp>
      <p:sp>
        <p:nvSpPr>
          <p:cNvPr id="5"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II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6"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1F7A6EF9-B7F2-2F98-BCC2-41CD208C4A14}" type="slidenum">
              <a:t/>
            </a:fld>
          </a:p>
        </p:txBody>
      </p:sp>
    </p:spTree>
  </p:cSld>
  <p:clrMapOvr>
    <a:masterClrMapping/>
  </p:clrMapOvr>
  <p:hf hdr="0" ftr="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wo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UEAABwNQAAXQsAABAAAAAmAAAACAAAAAEAAAAAAAAA"/>
              </a:ext>
            </a:extLst>
          </p:cNvSpPr>
          <p:nvPr>
            <p:ph type="title"/>
          </p:nvPr>
        </p:nvSpPr>
        <p:spPr>
          <a:xfrm>
            <a:off x="457200" y="704215"/>
            <a:ext cx="8229600" cy="1143000"/>
          </a:xfrm>
        </p:spPr>
        <p:txBody>
          <a:bodyPr/>
          <a:lstStyle/>
          <a:p>
            <a:pPr>
              <a:defRPr lang="en-us"/>
            </a:pPr>
            <a:r>
              <a:t>Click to edit Master title style</a:t>
            </a:r>
          </a:p>
        </p:txBody>
      </p:sp>
      <p:sp>
        <p:nvSpPr>
          <p:cNvPr id="3" name="Content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ALAACoGwAAGCcAABAAAAAmAAAACAAAAAGAAAAAAAAA"/>
              </a:ext>
            </a:extLst>
          </p:cNvSpPr>
          <p:nvPr>
            <p:ph idx="1"/>
          </p:nvPr>
        </p:nvSpPr>
        <p:spPr>
          <a:xfrm>
            <a:off x="457200" y="1920240"/>
            <a:ext cx="4038600" cy="4434840"/>
          </a:xfrm>
        </p:spPr>
        <p:txBody>
          <a:bodyPr/>
          <a:lstStyle>
            <a:lvl1pPr>
              <a:defRPr lang="en-us" sz="2600" cap="none"/>
            </a:lvl1pPr>
            <a:lvl2pPr>
              <a:defRPr lang="en-us" sz="2400" cap="none"/>
            </a:lvl2pPr>
            <a:lvl3pPr>
              <a:defRPr lang="en-us" sz="2000" cap="none"/>
            </a:lvl3pPr>
            <a:lvl4pPr>
              <a:defRPr lang="en-us" sz="1800" cap="none"/>
            </a:lvl4pPr>
            <a:lvl5pPr>
              <a:defRPr lang="en-us" sz="1800" cap="none"/>
            </a:lvl5pPr>
            <a:lvl6pPr>
              <a:defRPr lang="en-us"/>
            </a:lvl6pPr>
            <a:lvl7pPr>
              <a:defRPr lang="en-us"/>
            </a:lvl7pPr>
            <a:lvl8pPr>
              <a:defRPr lang="en-us"/>
            </a:lvl8pPr>
            <a:lvl9pPr>
              <a:defRPr lang="en-us"/>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Content Placeholder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BwAANALAABwNQAAGCcAABAAAAAmAAAACAAAAAGAAAAAAAAA"/>
              </a:ext>
            </a:extLst>
          </p:cNvSpPr>
          <p:nvPr>
            <p:ph idx="2"/>
          </p:nvPr>
        </p:nvSpPr>
        <p:spPr>
          <a:xfrm>
            <a:off x="4648200" y="1920240"/>
            <a:ext cx="4038600" cy="4434840"/>
          </a:xfrm>
        </p:spPr>
        <p:txBody>
          <a:bodyPr/>
          <a:lstStyle>
            <a:lvl1pPr>
              <a:defRPr lang="en-us" sz="2600" cap="none"/>
            </a:lvl1pPr>
            <a:lvl2pPr>
              <a:defRPr lang="en-us" sz="2400" cap="none"/>
            </a:lvl2pPr>
            <a:lvl3pPr>
              <a:defRPr lang="en-us" sz="2000" cap="none"/>
            </a:lvl3pPr>
            <a:lvl4pPr>
              <a:defRPr lang="en-us" sz="1800" cap="none"/>
            </a:lvl4pPr>
            <a:lvl5pPr>
              <a:defRPr lang="en-us" sz="1800" cap="none"/>
            </a:lvl5pPr>
            <a:lvl6pPr>
              <a:defRPr lang="en-us"/>
            </a:lvl6pPr>
            <a:lvl7pPr>
              <a:defRPr lang="en-us"/>
            </a:lvl7pPr>
            <a:lvl8pPr>
              <a:defRPr lang="en-us"/>
            </a:lvl8pPr>
            <a:lvl9pPr>
              <a:defRPr lang="en-us"/>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3A2E740A-44D7-7B82-9996-B2D73AD86FE7}" type="datetime1">
              <a:t>5/16/2022</a:t>
            </a:fld>
          </a:p>
        </p:txBody>
      </p:sp>
      <p:sp>
        <p:nvSpPr>
          <p:cNvPr id="6"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7"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13E426F7-B9FE-B1D0-B05C-4F856812461A}" type="slidenum">
              <a:t>‹#›</a:t>
            </a:fld>
          </a:p>
        </p:txBody>
      </p:sp>
    </p:spTree>
  </p:cSld>
  <p:clrMapOvr>
    <a:masterClrMapping/>
  </p:clrMapOvr>
  <p:hf hdr="0" ftr="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reserve="1">
  <p:cSld name="Comparis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UEAABwNQAAXQsAABAAAAAmAAAACAAAAAEAAAAAAAAA"/>
              </a:ext>
            </a:extLst>
          </p:cNvSpPr>
          <p:nvPr>
            <p:ph type="title"/>
          </p:nvPr>
        </p:nvSpPr>
        <p:spPr>
          <a:xfrm>
            <a:off x="457200" y="704215"/>
            <a:ext cx="8229600" cy="1143000"/>
          </a:xfrm>
        </p:spPr>
        <p:txBody>
          <a:body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sgOqZhMAAAAlAAAAZAAAAA0AAAAASAAAAAAAAABIAAAAAAAAAAAAAAAB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oLAACrGwAAeA8AABAAAAAmAAAACAAAAL2gAAAAAAAA"/>
              </a:ext>
            </a:extLst>
          </p:cNvSpPr>
          <p:nvPr>
            <p:ph idx="1"/>
          </p:nvPr>
        </p:nvSpPr>
        <p:spPr>
          <a:xfrm>
            <a:off x="457200" y="1855470"/>
            <a:ext cx="4040505" cy="659130"/>
          </a:xfrm>
        </p:spPr>
        <p:txBody>
          <a:bodyPr vert="horz" wrap="square" lIns="45720" tIns="0" rIns="45720" bIns="0" numCol="1" spcCol="215900" anchor="ctr">
            <a:prstTxWarp prst="textNoShape">
              <a:avLst/>
            </a:prstTxWarp>
          </a:bodyPr>
          <a:lstStyle>
            <a:lvl1pPr marL="0" indent="0">
              <a:buNone/>
              <a:defRPr lang="en-us" sz="2400" b="1" cap="none" baseline="0">
                <a:solidFill>
                  <a:schemeClr val="tx2"/>
                </a:solidFill>
                <a:effectLst/>
              </a:defRPr>
            </a:lvl1pPr>
            <a:lvl2pPr>
              <a:buNone/>
              <a:defRPr lang="en-us" sz="2000" b="1" cap="none"/>
            </a:lvl2pPr>
            <a:lvl3pPr>
              <a:buNone/>
              <a:defRPr lang="en-us" sz="1800" b="1" cap="none"/>
            </a:lvl3pPr>
            <a:lvl4pPr>
              <a:buNone/>
              <a:defRPr lang="en-us" sz="1600" b="1" cap="none"/>
            </a:lvl4pPr>
            <a:lvl5pPr>
              <a:buNone/>
              <a:defRPr lang="en-us" sz="1600" b="1" cap="none"/>
            </a:lvl5pPr>
            <a:lvl6pPr>
              <a:defRPr lang="en-us"/>
            </a:lvl6pPr>
            <a:lvl7pPr>
              <a:defRPr lang="en-us"/>
            </a:lvl7pPr>
            <a:lvl8pPr>
              <a:defRPr lang="en-us"/>
            </a:lvl8pPr>
            <a:lvl9pPr>
              <a:defRPr lang="en-us"/>
            </a:lvl9pPr>
          </a:lstStyle>
          <a:p>
            <a:pPr>
              <a:defRPr lang="en-us"/>
            </a:pPr>
            <a:r>
              <a:t>Click to edit Master text styles</a:t>
            </a:r>
          </a:p>
        </p:txBody>
      </p:sp>
      <p:sp>
        <p:nvSpPr>
          <p:cNvPr id="4" name="Text Placeholder 3"/>
          <p:cNvSpPr>
            <a:spLocks noGrp="1" noChangeArrowheads="1"/>
            <a:extLst>
              <a:ext uri="smNativeData">
                <pr:smNativeData xmlns:pr="smNativeData" xmlns="smNativeData" val="SMDATA_15_sgOqZhMAAAAlAAAAZAAAAA0AAAAASAAAAAAAAABIAAAAAAAAAAAAAAAB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xwAAHELAABwNQAAeA8AABAAAAAmAAAACAAAAL2AAAAAAAAA"/>
              </a:ext>
            </a:extLst>
          </p:cNvSpPr>
          <p:nvPr>
            <p:ph idx="3"/>
          </p:nvPr>
        </p:nvSpPr>
        <p:spPr>
          <a:xfrm>
            <a:off x="4645025" y="1859915"/>
            <a:ext cx="4041775" cy="654685"/>
          </a:xfrm>
        </p:spPr>
        <p:txBody>
          <a:bodyPr vert="horz" wrap="square" lIns="45720" tIns="0" rIns="45720" bIns="0" numCol="1" spcCol="215900" anchor="ctr">
            <a:prstTxWarp prst="textNoShape">
              <a:avLst/>
            </a:prstTxWarp>
          </a:bodyPr>
          <a:lstStyle>
            <a:lvl1pPr marL="0" indent="0">
              <a:buNone/>
              <a:defRPr lang="en-us" sz="2400" b="1" cap="none" baseline="0">
                <a:solidFill>
                  <a:schemeClr val="tx2"/>
                </a:solidFill>
                <a:effectLst/>
              </a:defRPr>
            </a:lvl1pPr>
            <a:lvl2pPr>
              <a:buNone/>
              <a:defRPr lang="en-us" sz="2000" b="1" cap="none"/>
            </a:lvl2pPr>
            <a:lvl3pPr>
              <a:buNone/>
              <a:defRPr lang="en-us" sz="1800" b="1" cap="none"/>
            </a:lvl3pPr>
            <a:lvl4pPr>
              <a:buNone/>
              <a:defRPr lang="en-us" sz="1600" b="1" cap="none"/>
            </a:lvl4pPr>
            <a:lvl5pPr>
              <a:buNone/>
              <a:defRPr lang="en-us" sz="1600" b="1" cap="none"/>
            </a:lvl5pPr>
            <a:lvl6pPr>
              <a:defRPr lang="en-us"/>
            </a:lvl6pPr>
            <a:lvl7pPr>
              <a:defRPr lang="en-us"/>
            </a:lvl7pPr>
            <a:lvl8pPr>
              <a:defRPr lang="en-us"/>
            </a:lvl8pPr>
            <a:lvl9pPr>
              <a:defRPr lang="en-us"/>
            </a:lvl9pPr>
          </a:lstStyle>
          <a:p>
            <a:pPr>
              <a:defRPr lang="en-us"/>
            </a:pPr>
            <a:r>
              <a:t>Click to edit Master text styles</a:t>
            </a:r>
          </a:p>
        </p:txBody>
      </p:sp>
      <p:sp>
        <p:nvSpPr>
          <p:cNvPr id="5" name="Content Placeholder 4"/>
          <p:cNvSpPr>
            <a:spLocks noGrp="1" noChangeArrowheads="1"/>
            <a:extLst>
              <a:ext uri="smNativeData">
                <pr:smNativeData xmlns:pr="smNativeData" xmlns="smNativeData" val="SMDATA_15_sgOqZhMAAAAlAAAAZAAAAA0AAAAAkAAAAAA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HgPAACrGwAAICcAABAAAAAmAAAACAAAABGAAAAAAAAA"/>
              </a:ext>
            </a:extLst>
          </p:cNvSpPr>
          <p:nvPr>
            <p:ph idx="2"/>
          </p:nvPr>
        </p:nvSpPr>
        <p:spPr>
          <a:xfrm>
            <a:off x="457200" y="2514600"/>
            <a:ext cx="4040505" cy="3845560"/>
          </a:xfrm>
        </p:spPr>
        <p:txBody>
          <a:bodyPr vert="horz" wrap="square" lIns="91440" tIns="0" rIns="91440" bIns="45720" numCol="1" spcCol="215900" anchor="t">
            <a:prstTxWarp prst="textNoShape">
              <a:avLst/>
            </a:prstTxWarp>
          </a:bodyPr>
          <a:lstStyle>
            <a:lvl1pPr>
              <a:defRPr lang="en-us" sz="2200" cap="none"/>
            </a:lvl1pPr>
            <a:lvl2pPr>
              <a:defRPr lang="en-us" sz="2000" cap="none"/>
            </a:lvl2pPr>
            <a:lvl3pPr>
              <a:defRPr lang="en-us" sz="1800" cap="none"/>
            </a:lvl3pPr>
            <a:lvl4pPr>
              <a:defRPr lang="en-us" sz="1600" cap="none"/>
            </a:lvl4pPr>
            <a:lvl5pPr>
              <a:defRPr lang="en-us" sz="1600" cap="none"/>
            </a:lvl5pPr>
            <a:lvl6pPr>
              <a:defRPr lang="en-us"/>
            </a:lvl6pPr>
            <a:lvl7pPr>
              <a:defRPr lang="en-us"/>
            </a:lvl7pPr>
            <a:lvl8pPr>
              <a:defRPr lang="en-us"/>
            </a:lvl8pPr>
            <a:lvl9pPr>
              <a:defRPr lang="en-us"/>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6" name="Content Placeholder 5"/>
          <p:cNvSpPr>
            <a:spLocks noGrp="1" noChangeArrowheads="1"/>
            <a:extLst>
              <a:ext uri="smNativeData">
                <pr:smNativeData xmlns:pr="smNativeData" xmlns="smNativeData" val="SMDATA_15_sgOqZhMAAAAlAAAAZAAAAA0AAAAAkAAAAAA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xwAAHgPAABwNQAAICcAABAAAAAmAAAACAAAABGAAAAAAAAA"/>
              </a:ext>
            </a:extLst>
          </p:cNvSpPr>
          <p:nvPr>
            <p:ph idx="4"/>
          </p:nvPr>
        </p:nvSpPr>
        <p:spPr>
          <a:xfrm>
            <a:off x="4645025" y="2514600"/>
            <a:ext cx="4041775" cy="3845560"/>
          </a:xfrm>
        </p:spPr>
        <p:txBody>
          <a:bodyPr vert="horz" wrap="square" lIns="91440" tIns="0" rIns="91440" bIns="45720" numCol="1" spcCol="215900" anchor="t">
            <a:prstTxWarp prst="textNoShape">
              <a:avLst/>
            </a:prstTxWarp>
          </a:bodyPr>
          <a:lstStyle>
            <a:lvl1pPr>
              <a:defRPr lang="en-us" sz="2200" cap="none"/>
            </a:lvl1pPr>
            <a:lvl2pPr>
              <a:defRPr lang="en-us" sz="2000" cap="none"/>
            </a:lvl2pPr>
            <a:lvl3pPr>
              <a:defRPr lang="en-us" sz="1800" cap="none"/>
            </a:lvl3pPr>
            <a:lvl4pPr>
              <a:defRPr lang="en-us" sz="1600" cap="none"/>
            </a:lvl4pPr>
            <a:lvl5pPr>
              <a:defRPr lang="en-us" sz="1600" cap="none"/>
            </a:lvl5pPr>
            <a:lvl6pPr>
              <a:defRPr lang="en-us"/>
            </a:lvl6pPr>
            <a:lvl7pPr>
              <a:defRPr lang="en-us"/>
            </a:lvl7pPr>
            <a:lvl8pPr>
              <a:defRPr lang="en-us"/>
            </a:lvl8pPr>
            <a:lvl9pPr>
              <a:defRPr lang="en-us"/>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7"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746BA714-5A99-3E51-D7D3-AC04E99D21F9}" type="datetime1">
              <a:t>5/16/2022</a:t>
            </a:fld>
          </a:p>
        </p:txBody>
      </p:sp>
      <p:sp>
        <p:nvSpPr>
          <p:cNvPr id="8"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9"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3E642A9C-D2D3-31DC-9DDC-248964926B71}" type="slidenum">
              <a:t>‹#›</a:t>
            </a:fld>
          </a:p>
        </p:txBody>
      </p:sp>
    </p:spTree>
  </p:cSld>
  <p:clrMapOvr>
    <a:masterClrMapping/>
  </p:clrMapOvr>
  <p:hf hdr="0" ftr="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UEAADoNQAAXQsAABAAAAAmAAAACAAAAAGgAAAAAAAA"/>
              </a:ext>
            </a:extLst>
          </p:cNvSpPr>
          <p:nvPr>
            <p:ph type="title"/>
          </p:nvPr>
        </p:nvSpPr>
        <p:spPr>
          <a:xfrm>
            <a:off x="457200" y="704215"/>
            <a:ext cx="8305800" cy="1143000"/>
          </a:xfrm>
        </p:spPr>
        <p:txBody>
          <a:bodyPr vert="horz" wrap="square" lIns="0" tIns="45720" rIns="0" bIns="0" numCol="1" spcCol="215900" anchor="b">
            <a:prstTxWarp prst="textNoShape">
              <a:avLst/>
            </a:prstTxWarp>
          </a:bodyPr>
          <a:lstStyle>
            <a:lvl1pPr algn="l">
              <a:spcBef>
                <a:spcPts val="0"/>
              </a:spcBef>
              <a:buNone/>
              <a:defRPr lang="en-us" sz="5000" b="0" cap="none">
                <a:solidFill>
                  <a:schemeClr val="tx2"/>
                </a:solidFill>
                <a:effectLst/>
                <a:latin typeface="Calibri" pitchFamily="2" charset="0"/>
                <a:ea typeface="Calibri" pitchFamily="2" charset="0"/>
                <a:cs typeface="Calibri" pitchFamily="2" charset="0"/>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4576A9AA-E4A8-235F-E6CE-120AE7801047}" type="datetime1">
              <a:t/>
            </a:fld>
          </a:p>
        </p:txBody>
      </p:sp>
      <p:sp>
        <p:nvSpPr>
          <p:cNvPr id="4"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5"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682FFF2D-6385-7A09-CB97-955CB1D93DC0}" type="slidenum">
              <a:t/>
            </a:fld>
          </a:p>
        </p:txBody>
      </p:sp>
    </p:spTree>
  </p:cSld>
  <p:clrMapOvr>
    <a:masterClrMapping/>
  </p:clrMapOvr>
  <p:hf hdr="0" ftr="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p:spTree>
      <p:nvGrpSpPr>
        <p:cNvPr id="1" name=""/>
        <p:cNvGrpSpPr/>
        <p:nvPr/>
      </p:nvGrpSpPr>
      <p:grpSpPr>
        <a:xfrm>
          <a:off x="0" y="0"/>
          <a:ext cx="0" cy="0"/>
          <a:chOff x="0" y="0"/>
          <a:chExt cx="0" cy="0"/>
        </a:xfrm>
      </p:grpSpPr>
      <p:sp>
        <p:nvSpPr>
          <p:cNvPr id="2"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3150BFA4-EADC-0549-92E8-1C1CF1A66449}" type="datetime1">
              <a:t/>
            </a:fld>
          </a:p>
        </p:txBody>
      </p:sp>
      <p:sp>
        <p:nvSpPr>
          <p:cNvPr id="3"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ODg4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4"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700E6148-069D-5B97-D3B6-F0C22FF825A5}" type="slidenum">
              <a:t/>
            </a:fld>
          </a:p>
        </p:txBody>
      </p:sp>
    </p:spTree>
  </p:cSld>
  <p:clrMapOvr>
    <a:masterClrMapping/>
  </p:clrMapOvr>
  <p:hf hdr="0" ftr="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reserve="1">
  <p:cSld name="Content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CoDAAAYFQAAUAoAABAAAAAmAAAACAAAAAGgAAAAAAAA"/>
              </a:ext>
            </a:extLst>
          </p:cNvSpPr>
          <p:nvPr>
            <p:ph type="title"/>
          </p:nvPr>
        </p:nvSpPr>
        <p:spPr>
          <a:xfrm>
            <a:off x="685800" y="514350"/>
            <a:ext cx="2743200" cy="1162050"/>
          </a:xfrm>
        </p:spPr>
        <p:txBody>
          <a:bodyPr vert="horz" wrap="square" lIns="0" tIns="45720" rIns="0" bIns="0" numCol="1" spcCol="215900" anchor="b">
            <a:prstTxWarp prst="textNoShape">
              <a:avLst/>
            </a:prstTxWarp>
          </a:bodyPr>
          <a:lstStyle>
            <a:lvl1pPr algn="l">
              <a:spcBef>
                <a:spcPts val="0"/>
              </a:spcBef>
              <a:buNone/>
              <a:defRPr lang="en-us" sz="2600" b="0" cap="none">
                <a:solidFill>
                  <a:schemeClr val="tx2"/>
                </a:solidFill>
                <a:effectLst/>
                <a:latin typeface="Calibri" pitchFamily="2" charset="0"/>
                <a:ea typeface="Calibri" pitchFamily="2" charset="0"/>
                <a:cs typeface="Calibri" pitchFamily="2" charset="0"/>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sgOqZhMAAAAlAAAAZAAAAA0AAAAAHQ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FP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FAKAAAYFQAAcCYAABAAAAAmAAAACAAAAA2AAAAAAAAA"/>
              </a:ext>
            </a:extLst>
          </p:cNvSpPr>
          <p:nvPr>
            <p:ph idx="2"/>
          </p:nvPr>
        </p:nvSpPr>
        <p:spPr>
          <a:xfrm>
            <a:off x="685800" y="1676400"/>
            <a:ext cx="2743200" cy="4572000"/>
          </a:xfrm>
        </p:spPr>
        <p:txBody>
          <a:bodyPr vert="horz" wrap="square" lIns="18415" tIns="45720" rIns="18415" bIns="45720" numCol="1" spcCol="215900" anchor="t">
            <a:prstTxWarp prst="textNoShape">
              <a:avLst/>
            </a:prstTxWarp>
          </a:bodyPr>
          <a:lstStyle>
            <a:lvl1pPr marL="0" indent="0" algn="l">
              <a:buNone/>
              <a:defRPr lang="en-us" sz="1400" cap="none"/>
            </a:lvl1pPr>
            <a:lvl2pPr indent="0" algn="l">
              <a:buNone/>
              <a:defRPr lang="en-us" sz="1200" cap="none"/>
            </a:lvl2pPr>
            <a:lvl3pPr indent="0" algn="l">
              <a:buNone/>
              <a:defRPr lang="en-us" sz="1000" cap="none"/>
            </a:lvl3pPr>
            <a:lvl4pPr indent="0" algn="l">
              <a:buNone/>
              <a:defRPr lang="en-us" sz="900" cap="none"/>
            </a:lvl4pPr>
            <a:lvl5pPr indent="0" algn="l">
              <a:buNone/>
              <a:defRPr lang="en-us" sz="900" cap="none"/>
            </a:lvl5pPr>
            <a:lvl6pPr>
              <a:defRPr lang="en-us"/>
            </a:lvl6pPr>
            <a:lvl7pPr>
              <a:defRPr lang="en-us"/>
            </a:lvl7pPr>
            <a:lvl8pPr>
              <a:defRPr lang="en-us"/>
            </a:lvl8pPr>
            <a:lvl9pPr>
              <a:defRPr lang="en-us"/>
            </a:lvl9pPr>
          </a:lstStyle>
          <a:p>
            <a:pPr>
              <a:defRPr lang="en-us"/>
            </a:pPr>
            <a:r>
              <a:t>Click to edit Master text styles</a:t>
            </a:r>
          </a:p>
        </p:txBody>
      </p:sp>
      <p:sp>
        <p:nvSpPr>
          <p:cNvPr id="4" name="Content Placeholder 3"/>
          <p:cNvSpPr>
            <a:spLocks noGrp="1" noChangeArrowheads="1"/>
            <a:extLst>
              <a:ext uri="smNativeData">
                <pr:smNativeData xmlns:pr="smNativeData" xmlns="smNativeData" val="SMDATA_15_sgOqZhMAAAAlAAAAZAAAAA0AAAAAkAAAAAA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UAAFAKAABwNQAAcCYAABAAAAAmAAAACAAAABGAAAAAAAAA"/>
              </a:ext>
            </a:extLst>
          </p:cNvSpPr>
          <p:nvPr>
            <p:ph idx="1"/>
          </p:nvPr>
        </p:nvSpPr>
        <p:spPr>
          <a:xfrm>
            <a:off x="3575050" y="1676400"/>
            <a:ext cx="5111750" cy="4572000"/>
          </a:xfrm>
        </p:spPr>
        <p:txBody>
          <a:bodyPr vert="horz" wrap="square" lIns="91440" tIns="0" rIns="91440" bIns="45720" numCol="1" spcCol="215900" anchor="t">
            <a:prstTxWarp prst="textNoShape">
              <a:avLst/>
            </a:prstTxWarp>
          </a:bodyPr>
          <a:lstStyle>
            <a:lvl1pPr>
              <a:defRPr lang="en-us" sz="2800" cap="none"/>
            </a:lvl1pPr>
            <a:lvl2pPr>
              <a:defRPr lang="en-us" sz="2600" cap="none"/>
            </a:lvl2pPr>
            <a:lvl3pPr>
              <a:defRPr lang="en-us" sz="2400" cap="none"/>
            </a:lvl3pPr>
            <a:lvl4pPr>
              <a:defRPr lang="en-us" sz="2000" cap="none"/>
            </a:lvl4pPr>
            <a:lvl5pPr>
              <a:defRPr lang="en-us" sz="1800" cap="none"/>
            </a:lvl5pPr>
            <a:lvl6pPr>
              <a:defRPr lang="en-us"/>
            </a:lvl6pPr>
            <a:lvl7pPr>
              <a:defRPr lang="en-us"/>
            </a:lvl7pPr>
            <a:lvl8pPr>
              <a:defRPr lang="en-us"/>
            </a:lvl8pPr>
            <a:lvl9pPr>
              <a:defRPr lang="en-us"/>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5D5A72E4-AAB0-0F84-FEE2-5CD13CAC0809}" type="datetime1">
              <a:t>5/16/2022</a:t>
            </a:fld>
          </a:p>
        </p:txBody>
      </p:sp>
      <p:sp>
        <p:nvSpPr>
          <p:cNvPr id="6"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7"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AAAAAAAAAAA"/>
              </a:ext>
            </a:extLst>
          </p:cNvSpPr>
          <p:nvPr>
            <p:ph type="sldNum" sz="quarter" idx="12"/>
          </p:nvPr>
        </p:nvSpPr>
        <p:spPr/>
        <p:txBody>
          <a:bodyPr/>
          <a:lstStyle/>
          <a:p>
            <a:pPr>
              <a:defRPr lang="en-us"/>
            </a:pPr>
            <a:fld id="{5DFAA552-1CB0-AF53-FE42-EA06EB0C08BF}" type="slidenum">
              <a:t>‹#›</a:t>
            </a:fld>
          </a:p>
        </p:txBody>
      </p:sp>
    </p:spTree>
  </p:cSld>
  <p:clrMapOvr>
    <a:masterClrMapping/>
  </p:clrMapOvr>
  <p:hf hdr="0" ftr="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reserve="1">
  <p:cSld name="Picture with Caption">
    <p:spTree>
      <p:nvGrpSpPr>
        <p:cNvPr id="1" name=""/>
        <p:cNvGrpSpPr/>
        <p:nvPr/>
      </p:nvGrpSpPr>
      <p:grpSpPr>
        <a:xfrm>
          <a:off x="0" y="0"/>
          <a:ext cx="0" cy="0"/>
          <a:chOff x="0" y="0"/>
          <a:chExt cx="0" cy="0"/>
        </a:xfrm>
      </p:grpSpPr>
      <p:sp>
        <p:nvSpPr>
          <p:cNvPr id="2" name="Snip and Round Single Corner Rectangle 8"/>
          <p:cNvSpPr>
            <a:extLst>
              <a:ext uri="smNativeData">
                <pr:smNativeData xmlns:pr="smNativeData" xmlns="smNativeData" val="SMDATA_15_sgOqZhMAAAAlAAAArQAAAA0AAAAAkAAAAEgAAACQAAAASAAAAAAAAAABAAAAAgAAAAEAAABQAAAAAAAAAAAAAACN3tso+zetPwAAAAAAAOA/AAAAAAAA4D8AAAAAAADgPwAAAAAAAOA/AAAAAAAA4D8AAAAAAADgPwAAAAAAAOA/AAAAAAAA4D8CAAAAjAAAAAEAAAAAAAAA////AAAAAAgAAAAAAAAAAAAAAAAAAAAAAAAAAAAAAAAAAAAAZAAAAAEAAABAAAAAAAAAAAAAAAAAAAAAAAAAAAAAAAAAAAAAAAAAAAAAAAAAAAAAAAAAAAAAAAAAAAAAAAAAAAAAAAAAAAAAAAAAAAAAAAAAAAAAAAAAAAAAAAAAAAAAFAAAADwAAAABAAAAAAAAAMDAwAAFAAAAAQAAACMAAAAjAAAAIwAAAAEAAAAAAAAAZAAAAGQAAAAAAAAAZAAAAGQAAAAVAAAAYAAAAAAAAAAAAAAADwAAACADAAAAAAAAAAAAAAEAAACgMgAAVgcAAKr4//8BAAAAf39/AAEAAABkAAAAAAAAABQAAABAHwAAAAAAACYAAAAAAAAAwOD//wAAAAAmAAAAZAAAABYAAABMAAAAAQAAAAAAAAAAAAAAAAAAAAEAAAAAAAAASwAAAN3///8yAAAAYgAAAGQAAACnAAAAy8vLAEsAAADd////MgAAAGIAAABkAAAApwAAABcAAAAUAAAAAAAAAAAAAAD/fwAA/38AAAAAAAAJAAAABAAAAAAAAAAeAAAAaAAAAAAAAAAAAAAAAAAAAAAAAAAAAAAAECcAABAnAAAAAAAAAAAAAAAAAAAAAAAAAAAAAAAAAAAAAAAAAAAAAG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MDAwAB/f38AAAAAAMvLywDAwP8Af39/AAAAAAAAAAAAAAAAAAAAAAAAAAAAIQAAABgAAAAUAAAAeRMAANEGAADRMwAAISAAABAAAAAmAAAACAAAAP//////////"/>
              </a:ext>
            </a:extLst>
          </p:cNvSpPr>
          <p:nvPr/>
        </p:nvSpPr>
        <p:spPr>
          <a:xfrm rot="420001" flipV="1">
            <a:off x="3165475" y="1108075"/>
            <a:ext cx="5257800" cy="4114800"/>
          </a:xfrm>
          <a:prstGeom prst="snipRoundRect">
            <a:avLst>
              <a:gd name="adj1" fmla="val 0"/>
              <a:gd name="adj2" fmla="val 3646"/>
            </a:avLst>
          </a:prstGeom>
          <a:solidFill>
            <a:srgbClr val="FFFFFF"/>
          </a:solidFill>
          <a:ln w="3175" cap="flat" cmpd="sng" algn="ctr">
            <a:solidFill>
              <a:srgbClr val="C0C0C0"/>
            </a:solidFill>
            <a:prstDash val="solid"/>
            <a:headEnd type="none"/>
            <a:tailEnd type="none"/>
          </a:ln>
          <a:effectLst>
            <a:outerShdw blurRad="63500" dist="38756" dir="7499521" sx="98000" kx="100200" algn="tl">
              <a:srgbClr val="000000">
                <a:alpha val="25000"/>
              </a:srgbClr>
            </a:outerShdw>
          </a:effectLst>
        </p:spPr>
        <p:txBody>
          <a:bodyPr rot="10800000" vert="horz" wrap="square" lIns="91440" tIns="45720" rIns="91440" bIns="45720" numCol="1" spcCol="215900" anchor="ctr"/>
          <a:lstStyle/>
          <a:p>
            <a:pPr algn="ctr">
              <a:defRPr lang="en-us" cap="none">
                <a:solidFill>
                  <a:srgbClr val="FFFFFF"/>
                </a:solidFill>
                <a:latin typeface="Constantia" pitchFamily="0" charset="0"/>
                <a:ea typeface="Arial" pitchFamily="1" charset="0"/>
                <a:cs typeface="Arial" pitchFamily="1" charset="0"/>
              </a:defRPr>
            </a:pPr>
          </a:p>
        </p:txBody>
      </p:sp>
      <p:sp>
        <p:nvSpPr>
          <p:cNvPr id="3" name="Right Triangle 11"/>
          <p:cNvSpPr>
            <a:extLst>
              <a:ext uri="smNativeData">
                <pr:smNativeData xmlns:pr="smNativeData" xmlns="smNativeData" val="SMDATA_15_sgOqZhMAAAAlAAAAawAAAA0AAAAAkAAAAEgAAACQAAAASAAAAAAAAAABAAAAAgAAAAEAAABQAAAAAAAAAAAA4D8AAAAAAADgPwAAAAAAAOA/AAAAAAAA4D8AAAAAAADgPwAAAAAAAOA/AAAAAAAA4D8AAAAAAADgPwAAAAAAAOA/AAAAAAAA4D8CAAAAjAAAAAEAAAAAAAAA////AAAAAAgAAAAAAAAAAAAAAAAAAAAAAAAAAAAAAAAAAAAAZAAAAAEAAABAAAAAAAAAAAAAAAAAAAAAAAAAAAAAAAAAAAAAAAAAAAAAAAAAAAAAAAAAAAAAAAAAAAAAAAAAAAAAAAAAAAAAAAAAAAAAAAAAAAAAAAAAAAAAAAAAAAAAFAAAADwAAAABAAAAAAAAAP///wAUAAAAAQAAACMAAAAjAAAAIwAAAAEAAAAAAAAAZAAAAGQAAAAAAAAAZAAAAGQAAAAVAAAAYAAAAAAAAAAAAAAADwAAACADAAAAAAAAAAAAAAEAAACgMgAAVgcAAKr4//8BAAAAf39/AAEAAABkAAAAAAAAABQAAABAHwAAAAAAACYAAAAAAAAAwOD//wAAAAAmAAAAZAAAABYAAABMAAAAAQAAAAAAAAAAAAAAAAAAAAEAAAAAAAAANQAAAPj////6////ZAAAAGQAAAAAAAAAy8vLADUAAAD4////+v///2QAAABkAAAAAAAAABcAAAAUAAAAAAAAAAAAAAD/fwAA/38AAAAAAAAJAAAABAAAALz6mQMeAAAAaAAAAAAAAAAAAAAAAAAAAAAAAAAAAAAAECcAABAnAAAAAAAAAAAAAAAAAAAAAAAAAAAAAAAAAAAAAAAAAAAAAB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P///wB/f38AAAAAAMvLywDAwP8Af39/AAAAAAAAAAAAAAAAAAAAAAAAAAAAIQAAABgAAAAUAAAAPTEAAPggAAAyMgAA7SEAABAAAAAmAAAACAAAAP//////////"/>
              </a:ext>
            </a:extLst>
          </p:cNvSpPr>
          <p:nvPr/>
        </p:nvSpPr>
        <p:spPr>
          <a:xfrm rot="420001" flipV="1">
            <a:off x="8004175" y="5359400"/>
            <a:ext cx="155575" cy="155575"/>
          </a:xfrm>
          <a:prstGeom prst="rtTriangle">
            <a:avLst/>
          </a:prstGeom>
          <a:solidFill>
            <a:srgbClr val="FFFFFF"/>
          </a:solidFill>
          <a:ln w="12700" cap="flat" cmpd="sng" algn="ctr">
            <a:solidFill>
              <a:srgbClr val="FFFFFF"/>
            </a:solidFill>
            <a:prstDash val="solid"/>
            <a:headEnd type="none"/>
            <a:tailEnd type="none"/>
          </a:ln>
          <a:effectLst>
            <a:outerShdw blurRad="19685" dist="6350" dir="13012194" algn="tl">
              <a:srgbClr val="000000">
                <a:alpha val="47000"/>
              </a:srgbClr>
            </a:outerShdw>
          </a:effectLst>
        </p:spPr>
        <p:txBody>
          <a:bodyPr rot="10800000" vert="horz" wrap="square" lIns="91440" tIns="45720" rIns="91440" bIns="45720" numCol="1" spcCol="215900" anchor="ctr"/>
          <a:lstStyle/>
          <a:p>
            <a:pPr algn="ctr">
              <a:defRPr lang="en-us" cap="none">
                <a:solidFill>
                  <a:srgbClr val="FFFFFF"/>
                </a:solidFill>
                <a:latin typeface="Constantia" pitchFamily="0" charset="0"/>
                <a:ea typeface="Arial" pitchFamily="1" charset="0"/>
                <a:cs typeface="Arial" pitchFamily="1" charset="0"/>
              </a:defRPr>
            </a:pPr>
          </a:p>
        </p:txBody>
      </p:sp>
      <p:sp>
        <p:nvSpPr>
          <p:cNvPr id="4" name="Freeform 9"/>
          <p:cNvSpPr>
            <a:extLst>
              <a:ext uri="smNativeData">
                <pr:smNativeData xmlns:pr="smNativeData" xmlns="smNativeData" val="SMDATA_15_sgOqZhMAAAAlAAAACwAAAA0AAAAAAAAAAAAAAAAAAAAAAAAAAAAAAAAAAAAAAgAAAAEAAABQAAAAAAAAAAAA4D8AAAAAAADgPwAAAAAAAOA/AAAAAAAA4D8AAAAAAADgPwAAAAAAAOA/AAAAAAAA4D8AAAAAAADgPwAAAAAAAOA/AAAAAAAA4D8CAAAAjAAAAAEAAAADAAAAAHWiAADEzgA4AAAALgAAAAAAAAAAAAAAAAAAAAAAAAAAAAAAeAAAAAEAAABAAAAAAAAAAGQAAAAOAQ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DctAAAAAAAAAAAAAAAAAAAAAB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HWiAADEzgAAAAAAAAAAAAAAAAAAAAAAAAAAAAAAAAAAAAAAAAAAAAAAAAJ/f38AAAAAA8zMzADAwP8Af39/AAAAAAAAAAAAAAAAAAAAAAAAAAAAIQAAABgAAAAUAAAA8f///8gjAABPOAAAMCoAABAAAAAmAAAACAAAAP//////////"/>
              </a:ext>
            </a:extLst>
          </p:cNvSpPr>
          <p:nvPr/>
        </p:nvSpPr>
        <p:spPr>
          <a:xfrm flipV="1">
            <a:off x="-9525" y="5816600"/>
            <a:ext cx="9163050" cy="1041400"/>
          </a:xfrm>
          <a:custGeom>
            <a:avLst/>
            <a:gdLst/>
            <a:ahLst/>
            <a:cxnLst/>
            <a:rect l="0" t="0" r="9163050" b="1041400"/>
            <a:pathLst>
              <a:path w="9163050" h="1041400">
                <a:moveTo>
                  <a:pt x="9525" y="3175"/>
                </a:moveTo>
                <a:lnTo>
                  <a:pt x="4035425" y="3175"/>
                </a:lnTo>
                <a:cubicBezTo>
                  <a:pt x="4359275" y="160337"/>
                  <a:pt x="6076950" y="582613"/>
                  <a:pt x="6943725" y="582613"/>
                </a:cubicBezTo>
                <a:cubicBezTo>
                  <a:pt x="7810500" y="582613"/>
                  <a:pt x="8772525" y="241300"/>
                  <a:pt x="9153525" y="87313"/>
                </a:cubicBezTo>
                <a:lnTo>
                  <a:pt x="9163050" y="338138"/>
                </a:lnTo>
                <a:cubicBezTo>
                  <a:pt x="9001125" y="407988"/>
                  <a:pt x="7962900" y="700088"/>
                  <a:pt x="6829425" y="696913"/>
                </a:cubicBezTo>
                <a:cubicBezTo>
                  <a:pt x="5695950" y="693738"/>
                  <a:pt x="3500438" y="261938"/>
                  <a:pt x="2362200" y="319088"/>
                </a:cubicBezTo>
                <a:cubicBezTo>
                  <a:pt x="1190625" y="331788"/>
                  <a:pt x="428625" y="765175"/>
                  <a:pt x="0" y="1041400"/>
                </a:cubicBezTo>
                <a:lnTo>
                  <a:pt x="0" y="3175"/>
                </a:lnTo>
                <a:close/>
              </a:path>
            </a:pathLst>
          </a:custGeom>
          <a:gradFill flip="none" rotWithShape="0">
            <a:gsLst>
              <a:gs pos="0">
                <a:srgbClr val="0075A2">
                  <a:alpha val="45000"/>
                </a:srgbClr>
              </a:gs>
              <a:gs pos="100000">
                <a:srgbClr val="00C4CE">
                  <a:alpha val="55000"/>
                </a:srgbClr>
              </a:gs>
            </a:gsLst>
            <a:lin ang="5400000" scaled="0"/>
            <a:tileRect/>
          </a:gradFill>
          <a:ln>
            <a:noFill/>
          </a:ln>
          <a:effectLst/>
        </p:spPr>
        <p:txBody>
          <a:bodyPr rot="10800000" vert="horz" wrap="square" lIns="0" tIns="0" rIns="0" bIns="0" numCol="1" spcCol="215900" anchor="t"/>
          <a:lstStyle/>
          <a:p>
            <a:pPr>
              <a:defRPr lang="en-us"/>
            </a:pPr>
            <a:endParaRPr lang="en-us" cap="none">
              <a:latin typeface="Constantia" pitchFamily="0" charset="0"/>
              <a:ea typeface="Arial" pitchFamily="1" charset="0"/>
              <a:cs typeface="Constantia" pitchFamily="0" charset="0"/>
            </a:endParaRPr>
          </a:p>
        </p:txBody>
      </p:sp>
      <p:sp>
        <p:nvSpPr>
          <p:cNvPr id="5" name="Freeform 10"/>
          <p:cNvSpPr>
            <a:extLst>
              <a:ext uri="smNativeData">
                <pr:smNativeData xmlns:pr="smNativeData" xmlns="smNativeData" val="SMDATA_15_sgOqZhMAAAAlAAAACwAAAA0AAAAAAAAAAAAAAAAAAAAAAAAAAAAAAAAAAAAAAgAAAAEAAABQAAAAAAAAAAAA4D8AAAAAAADgPwAAAAAAAOA/AAAAAAAA4D8AAAAAAADgPwAAAAAAAOA/AAAAAAAA4D8AAAAAAADgPwAAAAAAAOA/AAAAAAAA4D8CAAAAjAAAAAEAAAADAAAAAKKqAACLvwBHAAAAOAAAAAAAAAAAAAAAAAAAAAAAAAAAAAAAeAAAAAEAAABAAAAAAAAAAGQAAAAOAQAAAAAAAAEAAABPAAAAAIu/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EY3NwAAAAAAAAAAAAAAAAAAAB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KKqAACLvwAAi78AAAAAAAAAAAAAAAAAAAAAAAAAAAAAAAAAAAAAAAAAAAJ/f38AAAAAA8zMzADAwP8Af39/AAAAAAAAAAAAAAAAAAAAAAAAAAAAIQAAABgAAAAUAAAA9BoAAEMmAABAOAAAMCoAABAAAAAmAAAACAAAAP//////////"/>
              </a:ext>
            </a:extLst>
          </p:cNvSpPr>
          <p:nvPr/>
        </p:nvSpPr>
        <p:spPr>
          <a:xfrm flipV="1">
            <a:off x="4381500" y="6219825"/>
            <a:ext cx="4762500" cy="638175"/>
          </a:xfrm>
          <a:custGeom>
            <a:avLst/>
            <a:gdLst/>
            <a:ahLst/>
            <a:cxnLst/>
            <a:rect l="0" t="0" r="4762500" b="638175"/>
            <a:pathLst>
              <a:path w="4762500" h="638175">
                <a:moveTo>
                  <a:pt x="0" y="0"/>
                </a:moveTo>
                <a:cubicBezTo>
                  <a:pt x="276225" y="109401"/>
                  <a:pt x="1854200" y="571676"/>
                  <a:pt x="2647950" y="604925"/>
                </a:cubicBezTo>
                <a:cubicBezTo>
                  <a:pt x="3441700" y="638175"/>
                  <a:pt x="4410075" y="299245"/>
                  <a:pt x="4762500" y="199496"/>
                </a:cubicBezTo>
                <a:lnTo>
                  <a:pt x="4762500" y="6435"/>
                </a:lnTo>
                <a:lnTo>
                  <a:pt x="0" y="6435"/>
                </a:lnTo>
                <a:close/>
              </a:path>
            </a:pathLst>
          </a:custGeom>
          <a:gradFill flip="none" rotWithShape="0">
            <a:gsLst>
              <a:gs pos="0">
                <a:srgbClr val="00A2AA">
                  <a:alpha val="30000"/>
                </a:srgbClr>
              </a:gs>
              <a:gs pos="79000">
                <a:srgbClr val="008BBF">
                  <a:alpha val="45000"/>
                </a:srgbClr>
              </a:gs>
              <a:gs pos="100000">
                <a:srgbClr val="008BBF">
                  <a:alpha val="45000"/>
                </a:srgbClr>
              </a:gs>
            </a:gsLst>
            <a:lin ang="5400000" scaled="0"/>
            <a:tileRect/>
          </a:gradFill>
          <a:ln>
            <a:noFill/>
          </a:ln>
          <a:effectLst/>
        </p:spPr>
        <p:txBody>
          <a:bodyPr rot="10800000" vert="horz" wrap="square" lIns="0" tIns="0" rIns="0" bIns="0" numCol="1" spcCol="215900" anchor="t"/>
          <a:lstStyle/>
          <a:p>
            <a:pPr>
              <a:defRPr lang="en-us"/>
            </a:pPr>
            <a:endParaRPr lang="en-us" cap="none">
              <a:latin typeface="Constantia" pitchFamily="0" charset="0"/>
              <a:ea typeface="Arial" pitchFamily="1" charset="0"/>
              <a:cs typeface="Constantia" pitchFamily="0" charset="0"/>
            </a:endParaRPr>
          </a:p>
        </p:txBody>
      </p:sp>
      <p:sp>
        <p:nvSpPr>
          <p:cNvPr id="6" name="Title 1"/>
          <p:cNvSpPr>
            <a:spLocks noGrp="1" noChangeArrowheads="1"/>
            <a:extLst>
              <a:ext uri="smNativeData">
                <pr:smNativeData xmlns:pr="smNativeData" xmlns="smNativeData" val="SMDATA_15_sgOqZhMAAAAlAAAAZAAAAA0AAAAASAAAAEgAAABIAAAAS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D4HAABdEQAA+hAAABAAAAAmAAAACAAAAC2AAAAAAAAA"/>
              </a:ext>
            </a:extLst>
          </p:cNvSpPr>
          <p:nvPr>
            <p:ph type="title"/>
          </p:nvPr>
        </p:nvSpPr>
        <p:spPr>
          <a:xfrm>
            <a:off x="609600" y="1177290"/>
            <a:ext cx="2212975" cy="1582420"/>
          </a:xfrm>
        </p:spPr>
        <p:txBody>
          <a:bodyPr vert="horz" wrap="square" lIns="45720" tIns="45720" rIns="45720" bIns="45720" numCol="1" spcCol="215900" anchor="b">
            <a:prstTxWarp prst="textNoShape">
              <a:avLst/>
            </a:prstTxWarp>
          </a:bodyPr>
          <a:lstStyle>
            <a:lvl1pPr algn="l">
              <a:buNone/>
              <a:defRPr lang="en-us" sz="2000" b="1" cap="none">
                <a:solidFill>
                  <a:schemeClr val="tx2"/>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7" name="Text Placeholder 3"/>
          <p:cNvSpPr>
            <a:spLocks noGrp="1" noChangeArrowheads="1"/>
            <a:extLst>
              <a:ext uri="smNativeData">
                <pr:smNativeData xmlns:pr="smNativeData" xmlns="smNativeData" val="SMDATA_15_sgOqZhMAAAAlAAAAZAAAAA0AAAAAZQAAAEgAAABI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GcRAABYEQAAzx4AABAAAAAmAAAACAAAAA2AAAAAAAAA"/>
              </a:ext>
            </a:extLst>
          </p:cNvSpPr>
          <p:nvPr>
            <p:ph idx="2"/>
          </p:nvPr>
        </p:nvSpPr>
        <p:spPr>
          <a:xfrm>
            <a:off x="609600" y="2828925"/>
            <a:ext cx="2209800" cy="2179320"/>
          </a:xfrm>
        </p:spPr>
        <p:txBody>
          <a:bodyPr vert="horz" wrap="square" lIns="64135" tIns="45720" rIns="45720" bIns="45720" numCol="1" spcCol="215900" anchor="t">
            <a:prstTxWarp prst="textNoShape">
              <a:avLst/>
            </a:prstTxWarp>
          </a:bodyPr>
          <a:lstStyle>
            <a:lvl1pPr marL="0" indent="0" algn="l">
              <a:spcBef>
                <a:spcPts val="250"/>
              </a:spcBef>
              <a:buNone/>
              <a:defRPr lang="en-us" sz="1300" cap="none"/>
            </a:lvl1pPr>
            <a:lvl2pPr>
              <a:defRPr lang="en-us" sz="1200" cap="none"/>
            </a:lvl2pPr>
            <a:lvl3pPr>
              <a:defRPr lang="en-us" sz="1000" cap="none"/>
            </a:lvl3pPr>
            <a:lvl4pPr>
              <a:defRPr lang="en-us" sz="900" cap="none"/>
            </a:lvl4pPr>
            <a:lvl5pPr>
              <a:defRPr lang="en-us" sz="900" cap="none"/>
            </a:lvl5pPr>
            <a:lvl6pPr>
              <a:defRPr lang="en-us"/>
            </a:lvl6pPr>
            <a:lvl7pPr>
              <a:defRPr lang="en-us"/>
            </a:lvl7pPr>
            <a:lvl8pPr>
              <a:defRPr lang="en-us"/>
            </a:lvl8pPr>
            <a:lvl9pPr>
              <a:defRPr lang="en-us"/>
            </a:lvl9pPr>
          </a:lstStyle>
          <a:p>
            <a:pPr>
              <a:defRPr lang="en-us"/>
            </a:pPr>
            <a:r>
              <a:t>Click to edit Master text styles</a:t>
            </a:r>
          </a:p>
        </p:txBody>
      </p:sp>
      <p:sp>
        <p:nvSpPr>
          <p:cNvPr id="8" name="Picture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EAAAAAAAAABGF7CgAAAAgAAAAAAAAAAAAAAAAAAAAAAAAAAAAAAAAAAAAAeAAAAAEAAABAAAAAAAAAAAAAAABaAAAAAAAAAAAAAAAAAAAAAAAAAAAAAAAAAAAAAAAAAAAAAAAAAAAAAAAAAAAAAAAAAAAAAAAAAAAAAAAAAAAAAAAAAAAAAAAAAAAAFAAAADwAAAABAAAAAAAAAMDAwAAF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wAAAAEAAAAAAAAAAAAAAAAAAAAAAAAAAAAAAAAAAAAAAAAAAMDAwAB/f38AAAAAA8zMzADAwP8Af39/AAAAAAAAAAAAAAAAAAAAAAAAAAAAIQAAABgAAAAUAAAAcRUAAGEHAADZMQAAkR8AABAAAAAmAAAACAAAAAGiAAD//8EB"/>
              </a:ext>
            </a:extLst>
          </p:cNvSpPr>
          <p:nvPr>
            <p:ph type="pic" idx="1"/>
          </p:nvPr>
        </p:nvSpPr>
        <p:spPr>
          <a:xfrm rot="420000">
            <a:off x="3485515" y="1199515"/>
            <a:ext cx="4617720" cy="3931920"/>
          </a:xfrm>
          <a:solidFill>
            <a:schemeClr val="bg2"/>
          </a:solidFill>
          <a:ln w="3175" cap="flat" cmpd="sng" algn="ctr">
            <a:solidFill>
              <a:srgbClr val="C0C0C0"/>
            </a:solidFill>
            <a:prstDash val="solid"/>
            <a:headEnd type="none"/>
            <a:tailEnd type="none"/>
          </a:ln>
          <a:effectLst/>
        </p:spPr>
        <p:txBody>
          <a:bodyPr vert="horz" wrap="square" lIns="91440" tIns="45720" rIns="91440" bIns="45720" numCol="1" spcCol="215900" anchor="t">
            <a:prstTxWarp prst="textNoShape">
              <a:avLst/>
            </a:prstTxWarp>
          </a:bodyPr>
          <a:lstStyle>
            <a:lvl1pPr marL="0" indent="0">
              <a:buNone/>
              <a:defRPr lang="en-us" sz="3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rPr cap="none" noProof="1"/>
              <a:t>Click icon to add picture</a:t>
            </a:r>
            <a:endParaRPr cap="none" noProof="1"/>
          </a:p>
        </p:txBody>
      </p:sp>
      <p:sp>
        <p:nvSpPr>
          <p:cNvPr id="9" name="Date Placeholder 4"/>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AAAAAAAAAAA"/>
              </a:ext>
            </a:extLst>
          </p:cNvSpPr>
          <p:nvPr>
            <p:ph type="dt" sz="half" idx="10"/>
          </p:nvPr>
        </p:nvSpPr>
        <p:spPr/>
        <p:txBody>
          <a:bodyPr/>
          <a:lstStyle/>
          <a:p>
            <a:pPr>
              <a:defRPr lang="en-us"/>
            </a:pPr>
            <a:fld id="{09BC46F3-BDE4-E9B0-AA04-4BE5084A5C1E}" type="datetime1">
              <a:t>5/16/2022</a:t>
            </a:fld>
          </a:p>
        </p:txBody>
      </p:sp>
      <p:sp>
        <p:nvSpPr>
          <p:cNvPr id="10" name="Footer Placeholder 5"/>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AAAAAAAAAAA"/>
              </a:ext>
            </a:extLst>
          </p:cNvSpPr>
          <p:nvPr>
            <p:ph type="ftr" sz="quarter" idx="11"/>
          </p:nvPr>
        </p:nvSpPr>
        <p:spPr/>
        <p:txBody>
          <a:bodyPr/>
          <a:lstStyle/>
          <a:p>
            <a:pPr>
              <a:defRPr lang="en-us"/>
            </a:pPr>
          </a:p>
        </p:txBody>
      </p:sp>
      <p:sp>
        <p:nvSpPr>
          <p:cNvPr id="11" name="Slide Number Placeholder 6"/>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sDEAABonAABwNQAAWSkAABAAAAAmAAAACAAAAAEAAAAAAAAA"/>
              </a:ext>
            </a:extLst>
          </p:cNvSpPr>
          <p:nvPr>
            <p:ph type="sldNum" sz="quarter" idx="12"/>
          </p:nvPr>
        </p:nvSpPr>
        <p:spPr>
          <a:xfrm>
            <a:off x="8077200" y="6356350"/>
            <a:ext cx="609600" cy="365125"/>
          </a:xfrm>
        </p:spPr>
        <p:txBody>
          <a:bodyPr/>
          <a:lstStyle/>
          <a:p>
            <a:pPr>
              <a:defRPr lang="en-us"/>
            </a:pPr>
            <a:fld id="{5FA9D59B-D5B2-FC23-FC11-23769B5F0A76}" type="slidenum">
              <a:t>‹#›</a:t>
            </a:fld>
          </a:p>
        </p:txBody>
      </p:sp>
    </p:spTree>
  </p:cSld>
  <p:clrMapOvr>
    <a:masterClrMapping/>
  </p:clrMapOvr>
  <p:hf hdr="0" ftr="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062428"/>
        </a:solidFill>
        <a:effectLst/>
      </p:bgPr>
    </p:bg>
    <p:spTree>
      <p:nvGrpSpPr>
        <p:cNvPr id="1" name=""/>
        <p:cNvGrpSpPr/>
        <p:nvPr/>
      </p:nvGrpSpPr>
      <p:grpSpPr>
        <a:xfrm>
          <a:off x="0" y="0"/>
          <a:ext cx="0" cy="0"/>
          <a:chOff x="0" y="0"/>
          <a:chExt cx="0" cy="0"/>
        </a:xfrm>
      </p:grpSpPr>
      <p:sp>
        <p:nvSpPr>
          <p:cNvPr id="2" name="Freeform 6"/>
          <p:cNvSpPr>
            <a:extLst>
              <a:ext uri="smNativeData">
                <pr:smNativeData xmlns:pr="smNativeData" xmlns="smNativeData" val="SMDATA_15_sgOqZhMAAAAlAAAACwAAAA0AAAAAAAAAAAAAAAAAAAAAAAAAAAAAAAAAAAAAAAAAAAEAAABQAAAAAAAAAAAA4D8AAAAAAADgPwAAAAAAAOA/AAAAAAAA4D8AAAAAAADgPwAAAAAAAOA/AAAAAAAA4D8AAAAAAADgPwAAAAAAAOA/AAAAAAAA4D8CAAAAjAAAAAEAAAADAAAAAHWiAADEzgA4AAAALgAAAAAAAAAAAAAAAAAAAAAAAAAAAAAAeAAAAAEAAABAAAAAAAAAAGQAAAAOAQ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DctAAAAAAAAAAAAAAAAAAAAAB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HWiAADEzgAAAAAAAAAAAAAAAAAAAAAAAAAAAAAAAAAAAAAAAAAAAP///wJ/f38ABGF7A8zMzADAwP8Af39/AAAAAAAAAAAAAAAAAAAAAAAAAAAAIQAAABgAAAAUAAAA8f////P///9POAAAXAYAABAAAAAmAAAACAAAAP//////////"/>
              </a:ext>
            </a:extLst>
          </p:cNvSpPr>
          <p:nvPr/>
        </p:nvSpPr>
        <p:spPr>
          <a:xfrm>
            <a:off x="-9525" y="-8255"/>
            <a:ext cx="9163050" cy="1042035"/>
          </a:xfrm>
          <a:custGeom>
            <a:avLst/>
            <a:gdLst/>
            <a:ahLst/>
            <a:cxnLst/>
            <a:rect l="0" t="0" r="9163050" b="1042035"/>
            <a:pathLst>
              <a:path w="9163050" h="1042035">
                <a:moveTo>
                  <a:pt x="9525" y="3176"/>
                </a:moveTo>
                <a:lnTo>
                  <a:pt x="4035425" y="3176"/>
                </a:lnTo>
                <a:cubicBezTo>
                  <a:pt x="4359275" y="160435"/>
                  <a:pt x="6076950" y="582967"/>
                  <a:pt x="6943725" y="582967"/>
                </a:cubicBezTo>
                <a:cubicBezTo>
                  <a:pt x="7810500" y="582967"/>
                  <a:pt x="8772525" y="241447"/>
                  <a:pt x="9153525" y="87365"/>
                </a:cubicBezTo>
                <a:lnTo>
                  <a:pt x="9163050" y="338343"/>
                </a:lnTo>
                <a:cubicBezTo>
                  <a:pt x="9001125" y="408236"/>
                  <a:pt x="7962900" y="700514"/>
                  <a:pt x="6829425" y="697337"/>
                </a:cubicBezTo>
                <a:cubicBezTo>
                  <a:pt x="5695950" y="694160"/>
                  <a:pt x="3500438" y="262097"/>
                  <a:pt x="2362200" y="319282"/>
                </a:cubicBezTo>
                <a:cubicBezTo>
                  <a:pt x="1190625" y="331989"/>
                  <a:pt x="428625" y="765641"/>
                  <a:pt x="0" y="1042035"/>
                </a:cubicBezTo>
                <a:lnTo>
                  <a:pt x="0" y="3176"/>
                </a:lnTo>
                <a:close/>
              </a:path>
            </a:pathLst>
          </a:custGeom>
          <a:gradFill flip="none" rotWithShape="0">
            <a:gsLst>
              <a:gs pos="0">
                <a:srgbClr val="0075A2">
                  <a:alpha val="45000"/>
                </a:srgbClr>
              </a:gs>
              <a:gs pos="100000">
                <a:srgbClr val="00C4CE">
                  <a:alpha val="55000"/>
                </a:srgbClr>
              </a:gs>
            </a:gsLst>
            <a:lin ang="5400000" scaled="0"/>
            <a:tileRect/>
          </a:gradFill>
          <a:ln>
            <a:noFill/>
          </a:ln>
          <a:effectLst/>
        </p:spPr>
        <p:txBody>
          <a:bodyPr vert="horz" wrap="square" lIns="0" tIns="0" rIns="0" bIns="0" numCol="1" spcCol="215900" anchor="t"/>
          <a:lstStyle/>
          <a:p>
            <a:pPr>
              <a:defRPr lang="en-us"/>
            </a:pPr>
            <a:endParaRPr lang="en-us" cap="none">
              <a:latin typeface="Constantia" pitchFamily="0" charset="0"/>
              <a:ea typeface="Arial" pitchFamily="1" charset="0"/>
              <a:cs typeface="Constantia" pitchFamily="0" charset="0"/>
            </a:endParaRPr>
          </a:p>
        </p:txBody>
      </p:sp>
      <p:sp>
        <p:nvSpPr>
          <p:cNvPr id="3" name="Freeform 7"/>
          <p:cNvSpPr>
            <a:extLst>
              <a:ext uri="smNativeData">
                <pr:smNativeData xmlns:pr="smNativeData" xmlns="smNativeData" val="SMDATA_15_sgOqZhMAAAAlAAAACwAAAA0AAAAAAAAAAAAAAAAAAAAAAAAAAAAAAAAAAAAAAAAAAAEAAABQAAAAAAAAAAAA4D8AAAAAAADgPwAAAAAAAOA/AAAAAAAA4D8AAAAAAADgPwAAAAAAAOA/AAAAAAAA4D8AAAAAAADgPwAAAAAAAOA/AAAAAAAA4D8CAAAAjAAAAAEAAAADAAAAAKKqAACLvwBHAAAAOAAAAAAAAAAAAAAAAAAAAAAAAAAAAAAAeAAAAAEAAABAAAAAAAAAAGQAAAAOAQAAAAAAAAEAAABPAAAAAIu/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EY3NwAAAAAAAAAAAAAAAAAAABQ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KKqAACLvwAAi78AAAAAAAAAAAAAAAAAAAAAAAAAAAAAAAAAAAAAAP///wJ/f38ABGF7A8zMzADAwP8Af39/AAAAAAAAAAAAAAAAAAAAAAAAAAAAIQAAABgAAAAUAAAA9BoAAPP///9AOAAA4QMAABAAAAAmAAAACAAAAP//////////"/>
              </a:ext>
            </a:extLst>
          </p:cNvSpPr>
          <p:nvPr/>
        </p:nvSpPr>
        <p:spPr>
          <a:xfrm>
            <a:off x="4381500" y="-8255"/>
            <a:ext cx="4762500" cy="638810"/>
          </a:xfrm>
          <a:custGeom>
            <a:avLst/>
            <a:gdLst/>
            <a:ahLst/>
            <a:cxnLst/>
            <a:rect l="0" t="0" r="4762500" b="638810"/>
            <a:pathLst>
              <a:path w="4762500" h="638810">
                <a:moveTo>
                  <a:pt x="0" y="0"/>
                </a:moveTo>
                <a:cubicBezTo>
                  <a:pt x="276225" y="109510"/>
                  <a:pt x="1854200" y="572245"/>
                  <a:pt x="2647950" y="605527"/>
                </a:cubicBezTo>
                <a:cubicBezTo>
                  <a:pt x="3441700" y="638810"/>
                  <a:pt x="4410075" y="299543"/>
                  <a:pt x="4762500" y="199695"/>
                </a:cubicBezTo>
                <a:lnTo>
                  <a:pt x="4762500" y="6442"/>
                </a:lnTo>
                <a:lnTo>
                  <a:pt x="0" y="6442"/>
                </a:lnTo>
                <a:close/>
              </a:path>
            </a:pathLst>
          </a:custGeom>
          <a:gradFill flip="none" rotWithShape="0">
            <a:gsLst>
              <a:gs pos="0">
                <a:srgbClr val="00A2AA">
                  <a:alpha val="30000"/>
                </a:srgbClr>
              </a:gs>
              <a:gs pos="79000">
                <a:srgbClr val="008BBF">
                  <a:alpha val="45000"/>
                </a:srgbClr>
              </a:gs>
              <a:gs pos="100000">
                <a:srgbClr val="008BBF">
                  <a:alpha val="45000"/>
                </a:srgbClr>
              </a:gs>
            </a:gsLst>
            <a:lin ang="5400000" scaled="0"/>
            <a:tileRect/>
          </a:gradFill>
          <a:ln>
            <a:noFill/>
          </a:ln>
          <a:effectLst/>
        </p:spPr>
        <p:txBody>
          <a:bodyPr vert="horz" wrap="square" lIns="0" tIns="0" rIns="0" bIns="0" numCol="1" spcCol="215900" anchor="t"/>
          <a:lstStyle/>
          <a:p>
            <a:pPr>
              <a:defRPr lang="en-us"/>
            </a:pPr>
            <a:endParaRPr lang="en-us" cap="none">
              <a:latin typeface="Constantia" pitchFamily="0" charset="0"/>
              <a:ea typeface="Arial" pitchFamily="1" charset="0"/>
              <a:cs typeface="Constantia" pitchFamily="0" charset="0"/>
            </a:endParaRPr>
          </a:p>
        </p:txBody>
      </p:sp>
      <p:sp>
        <p:nvSpPr>
          <p:cNvPr id="4" name="Title Placeholder 8"/>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L8fAAD//8EB"/>
              </a:ext>
            </a:extLst>
          </p:cNvSpPr>
          <p:nvPr>
            <p:ph type="title"/>
          </p:nvPr>
        </p:nvSpPr>
        <p:spPr>
          <a:xfrm>
            <a:off x="457200" y="704850"/>
            <a:ext cx="8229600" cy="1143000"/>
          </a:xfrm>
          <a:prstGeom prst="rect">
            <a:avLst/>
          </a:prstGeom>
          <a:noFill/>
          <a:ln>
            <a:noFill/>
          </a:ln>
          <a:effectLst/>
        </p:spPr>
        <p:txBody>
          <a:bodyPr vert="horz" wrap="square" lIns="0" tIns="45720" rIns="0" bIns="0" numCol="1" spcCol="215900" anchor="b">
            <a:prstTxWarp prst="textNoShape">
              <a:avLst/>
            </a:prstTxWarp>
          </a:bodyPr>
          <a:lstStyle/>
          <a:p>
            <a:pPr>
              <a:defRPr lang="en-us"/>
            </a:pPr>
            <a:r>
              <a:t>Click to edit Master title style</a:t>
            </a:r>
          </a:p>
        </p:txBody>
      </p:sp>
      <p:sp>
        <p:nvSpPr>
          <p:cNvPr id="5" name="Text Placeholder 29"/>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L8fAAD//8EB"/>
              </a:ext>
            </a:extLst>
          </p:cNvSpPr>
          <p:nvPr>
            <p:ph type="body" idx="1"/>
          </p:nvPr>
        </p:nvSpPr>
        <p:spPr>
          <a:xfrm>
            <a:off x="457200" y="1935480"/>
            <a:ext cx="8229600" cy="4389120"/>
          </a:xfrm>
          <a:prstGeom prst="rect">
            <a:avLst/>
          </a:prstGeom>
          <a:noFill/>
          <a:ln>
            <a:noFill/>
          </a:ln>
          <a:effectLst/>
        </p:spPr>
        <p:txBody>
          <a:bodyPr vert="horz"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6" name="Date Placeholder 9"/>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L+PAAD//8EB"/>
              </a:ext>
            </a:extLst>
          </p:cNvSpPr>
          <p:nvPr>
            <p:ph type="dt" sz="half" idx="2"/>
          </p:nvPr>
        </p:nvSpPr>
        <p:spPr>
          <a:xfrm>
            <a:off x="457200" y="6356350"/>
            <a:ext cx="2133600" cy="365125"/>
          </a:xfrm>
          <a:prstGeom prst="rect">
            <a:avLst/>
          </a:prstGeom>
          <a:noFill/>
          <a:ln>
            <a:noFill/>
          </a:ln>
          <a:effectLst/>
        </p:spPr>
        <p:txBody>
          <a:bodyPr vert="horz" wrap="square" lIns="0" tIns="0" rIns="0" bIns="0" numCol="1" spcCol="215900" anchor="b">
            <a:prstTxWarp prst="textNoShape">
              <a:avLst/>
            </a:prstTxWarp>
          </a:bodyPr>
          <a:lstStyle>
            <a:lvl1pPr algn="l">
              <a:defRPr lang="en-us" sz="1200" cap="none">
                <a:solidFill>
                  <a:srgbClr val="D1EAEE"/>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0D443395-DBE0-11C5-AEFC-2D907DB25878}" type="datetime1">
              <a:t/>
            </a:fld>
          </a:p>
        </p:txBody>
      </p:sp>
      <p:sp>
        <p:nvSpPr>
          <p:cNvPr id="7" name="Footer Placeholder 2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BAAABonAAAIJQAAWSkAABAAAAAmAAAACAAAAL+PAAD//8EB"/>
              </a:ext>
            </a:extLst>
          </p:cNvSpPr>
          <p:nvPr>
            <p:ph type="ftr" sz="quarter" idx="3"/>
          </p:nvPr>
        </p:nvSpPr>
        <p:spPr>
          <a:xfrm>
            <a:off x="2667000" y="6356350"/>
            <a:ext cx="3352800" cy="365125"/>
          </a:xfrm>
          <a:prstGeom prst="rect">
            <a:avLst/>
          </a:prstGeom>
          <a:noFill/>
          <a:ln>
            <a:noFill/>
          </a:ln>
          <a:effectLst/>
        </p:spPr>
        <p:txBody>
          <a:bodyPr vert="horz" wrap="square" lIns="0" tIns="0" rIns="0" bIns="0" numCol="1" spcCol="215900" anchor="b">
            <a:prstTxWarp prst="textNoShape">
              <a:avLst/>
            </a:prstTxWarp>
          </a:bodyPr>
          <a:lstStyle>
            <a:lvl1pPr algn="l">
              <a:defRPr lang="en-us" sz="1200" cap="none">
                <a:solidFill>
                  <a:srgbClr val="D1EAEE"/>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p>
        </p:txBody>
      </p:sp>
      <p:sp>
        <p:nvSpPr>
          <p:cNvPr id="8" name="Slide Number Placeholder 17"/>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DAAABonAABwNQAAWSkAABAAAAAmAAAACAAAAL+PAAD//8EB"/>
              </a:ext>
            </a:extLst>
          </p:cNvSpPr>
          <p:nvPr>
            <p:ph type="sldNum" sz="quarter" idx="4"/>
          </p:nvPr>
        </p:nvSpPr>
        <p:spPr>
          <a:xfrm>
            <a:off x="7924800" y="6356350"/>
            <a:ext cx="762000" cy="365125"/>
          </a:xfrm>
          <a:prstGeom prst="rect">
            <a:avLst/>
          </a:prstGeom>
          <a:noFill/>
          <a:ln>
            <a:noFill/>
          </a:ln>
          <a:effectLst/>
        </p:spPr>
        <p:txBody>
          <a:bodyPr vert="horz" wrap="square" lIns="0" tIns="0" rIns="0" bIns="0" numCol="1" spcCol="215900" anchor="b">
            <a:prstTxWarp prst="textNoShape">
              <a:avLst/>
            </a:prstTxWarp>
          </a:bodyPr>
          <a:lstStyle>
            <a:lvl1pPr algn="r">
              <a:defRPr lang="en-us" sz="1200" cap="none">
                <a:solidFill>
                  <a:srgbClr val="D1EAEE"/>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4F93EBA8-E6A2-C61D-EC2B-1048A5651A45}" type="slidenum">
              <a:t/>
            </a:fld>
          </a:p>
        </p:txBody>
      </p:sp>
      <p:grpSp>
        <p:nvGrpSpPr>
          <p:cNvPr id="9" name="Group 1"/>
          <p:cNvGrpSpPr>
            <a:extLst>
              <a:ext uri="smNativeData">
                <pr:smNativeData xmlns:pr="smNativeData" xmlns="smNativeData" val="SMDATA_6_sgOqZhMAAAAlAAAAAQAAAA8BAAAAkAAAAEgAAACQAAAASAAAAAAAAAAAAAAAAAAAABcAAAAUAAAAAAAAAAAAAAD/fwAA/38AAAAAAAAJAAAABAAAAKhAlgMfAAAAVAAAAAAAAAAAAAAAAAAAAAAAAAAAAAAAAAAAAAAAAAAAAAAAAAAAAAAAAAAAAAAAAAAAAAAAAAAAAAAAAAAAAAAAAAAAAAAAAAAAAAAAAAAAAAAAAAAAACEAAAAYAAAAFAAAAOL///9AAQAAXDgAADwFAAAQAAAAJgAAAAgAAAD/////AAAAAA=="/>
              </a:ext>
            </a:extLst>
          </p:cNvGrpSpPr>
          <p:nvPr/>
        </p:nvGrpSpPr>
        <p:grpSpPr>
          <a:xfrm>
            <a:off x="-19050" y="203200"/>
            <a:ext cx="9180830" cy="647700"/>
            <a:chOff x="-19050" y="203200"/>
            <a:chExt cx="9180830" cy="647700"/>
          </a:xfrm>
        </p:grpSpPr>
        <p:sp>
          <p:nvSpPr>
            <p:cNvPr id="11" name="Freeform 11"/>
            <p:cNvSpPr>
              <a:extLst>
                <a:ext uri="smNativeData">
                  <pr:smNativeData xmlns:pr="smNativeData" xmlns="smNativeData" val="SMDATA_15_sgOqZhMAAAAlAAAACwAAAA0AAAAAAAAAAAAAAAAAAAAAA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q4wAAR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2/GBQAAAAEAAAAAAAAAAAAAAAAAAAAAAAAAAAAAAAAAAAAAAAAAAAq4wAB/f38ABGF7A8zMzADAwP8Af39/AAAAAAAAAAAAAAAAAAAAAAAAAAAAIQAAABgAAAAUAAAA4v///0ABAABAOAAAPAUAAAAAAAAmAAAACAAAAP//////////"/>
                </a:ext>
              </a:extLst>
            </p:cNvSpPr>
            <p:nvPr/>
          </p:nvSpPr>
          <p:spPr>
            <a:xfrm rot="21435691">
              <a:off x="-19050" y="203200"/>
              <a:ext cx="9163050" cy="647700"/>
            </a:xfrm>
            <a:custGeom>
              <a:avLst/>
              <a:gdLst/>
              <a:ahLst/>
              <a:cxnLst/>
              <a:rect l="0" t="0" r="9163050" b="647700"/>
              <a:pathLst>
                <a:path w="9163050" h="647700">
                  <a:moveTo>
                    <a:pt x="0" y="593060"/>
                  </a:moveTo>
                  <a:cubicBezTo>
                    <a:pt x="447675" y="453083"/>
                    <a:pt x="1465263" y="168832"/>
                    <a:pt x="2552700" y="173129"/>
                  </a:cubicBezTo>
                  <a:cubicBezTo>
                    <a:pt x="3640138" y="177427"/>
                    <a:pt x="5422900" y="647700"/>
                    <a:pt x="6524625" y="618845"/>
                  </a:cubicBezTo>
                  <a:cubicBezTo>
                    <a:pt x="7626350" y="589990"/>
                    <a:pt x="8613775" y="128926"/>
                    <a:pt x="9163050" y="0"/>
                  </a:cubicBezTo>
                </a:path>
              </a:pathLst>
            </a:custGeom>
            <a:noFill/>
            <a:ln w="10795" cap="flat" cmpd="sng" algn="ctr">
              <a:solidFill>
                <a:srgbClr val="0AB8C0"/>
              </a:solidFill>
              <a:prstDash val="solid"/>
              <a:headEnd type="none"/>
              <a:tailEnd type="none"/>
            </a:ln>
            <a:effectLst/>
          </p:spPr>
          <p:txBody>
            <a:bodyPr vert="horz" wrap="square" lIns="0" tIns="0" rIns="0" bIns="0" numCol="1" spcCol="215900" anchor="t"/>
            <a:lstStyle/>
            <a:p>
              <a:pPr>
                <a:defRPr lang="en-us"/>
              </a:pPr>
            </a:p>
          </p:txBody>
        </p:sp>
        <p:sp>
          <p:nvSpPr>
            <p:cNvPr id="10" name="Freeform 12"/>
            <p:cNvSpPr>
              <a:extLst>
                <a:ext uri="smNativeData">
                  <pr:smNativeData xmlns:pr="smNativeData" xmlns="smNativeData" val="SMDATA_15_sgOqZhMAAAAlAAAACwAAAA0AAAAAAAAAAAAAAAAAAAAAA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BDPmw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2/GBQAAAAEAAAAAAAAAAAAAAAAAAAAAAAAAAAAAAAAAAAAAAAAAABDPmwB/f38ABGF7A8zMzADAwP8Af39/AAAAAAAAAAAAAAAAAAAAAAAAAAAAIQAAABgAAAAUAAAA6f///7MBAABcOAAA9QQAAAAAAAAmAAAACAAAAP//////////"/>
                </a:ext>
              </a:extLst>
            </p:cNvSpPr>
            <p:nvPr/>
          </p:nvSpPr>
          <p:spPr>
            <a:xfrm rot="21435691">
              <a:off x="-14605" y="276225"/>
              <a:ext cx="9176385" cy="529590"/>
            </a:xfrm>
            <a:custGeom>
              <a:avLst/>
              <a:gdLst/>
              <a:ahLst/>
              <a:cxnLst/>
              <a:rect l="0" t="0" r="9176385" b="529590"/>
              <a:pathLst>
                <a:path w="9176385" h="529590">
                  <a:moveTo>
                    <a:pt x="0" y="453934"/>
                  </a:moveTo>
                  <a:cubicBezTo>
                    <a:pt x="434469" y="401223"/>
                    <a:pt x="1513482" y="132708"/>
                    <a:pt x="2606819" y="141389"/>
                  </a:cubicBezTo>
                  <a:cubicBezTo>
                    <a:pt x="3700155" y="150071"/>
                    <a:pt x="5465089" y="529590"/>
                    <a:pt x="6560017" y="506025"/>
                  </a:cubicBezTo>
                  <a:cubicBezTo>
                    <a:pt x="7654944" y="482460"/>
                    <a:pt x="8632104" y="105422"/>
                    <a:pt x="9176385" y="0"/>
                  </a:cubicBezTo>
                </a:path>
              </a:pathLst>
            </a:custGeom>
            <a:noFill/>
            <a:ln w="9525" cap="flat" cmpd="sng" algn="ctr">
              <a:solidFill>
                <a:srgbClr val="10CF9B"/>
              </a:solidFill>
              <a:prstDash val="solid"/>
              <a:headEnd type="none"/>
              <a:tailEnd type="none"/>
            </a:ln>
            <a:effectLst/>
          </p:spPr>
          <p:txBody>
            <a:bodyPr vert="horz" wrap="square" lIns="0" tIns="0" rIns="0" bIns="0" numCol="1" spcCol="215900" anchor="t"/>
            <a:lstStyle/>
            <a:p>
              <a:pPr>
                <a:defRPr lang="en-us"/>
              </a:pPr>
            </a:p>
          </p:txBody>
        </p:sp>
      </p:gr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8" r:id="rId9"/>
    <p:sldLayoutId id="2147483676" r:id="rId10"/>
    <p:sldLayoutId id="2147483677" r:id="rId11"/>
    <p:sldLayoutId id="2147483679" r:id="rId12"/>
    <p:sldLayoutId id="2147483680" r:id="rId13"/>
  </p:sldLayoutIdLst>
  <p:hf hdr="0" ftr="0"/>
  <p:txStyles>
    <p:titleStyle>
      <a:lvl1pPr marL="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2pPr>
      <a:lvl3pPr marL="9144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3pPr>
      <a:lvl4pPr marL="13716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4pPr>
      <a:lvl5pPr marL="18288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5pPr>
      <a:lvl6pPr marL="4572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6pPr>
      <a:lvl7pPr marL="9144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7pPr>
      <a:lvl8pPr marL="13716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8pPr>
      <a:lvl9pPr marL="1828800" marR="0" indent="0" algn="l" defTabSz="914400">
        <a:lnSpc>
          <a:spcPct val="100000"/>
        </a:lnSpc>
        <a:spcBef>
          <a:spcPts val="0"/>
        </a:spcBef>
        <a:spcAft>
          <a:spcPts val="0"/>
        </a:spcAft>
        <a:buNone/>
        <a:tabLst/>
        <a:defRPr lang="en-us" sz="5000" b="1" i="0" u="none" strike="noStrike" kern="1" cap="none" spc="0" baseline="0">
          <a:solidFill>
            <a:schemeClr val="tx2"/>
          </a:solidFill>
          <a:effectLst/>
          <a:latin typeface="Calibri" pitchFamily="2" charset="0"/>
          <a:ea typeface="Arial" pitchFamily="1" charset="0"/>
          <a:cs typeface="Arial" pitchFamily="1" charset="0"/>
        </a:defRPr>
      </a:lvl9pPr>
    </p:titleStyle>
    <p:bodyStyle>
      <a:lvl1pPr marL="273050" marR="0" indent="-273050" algn="l" defTabSz="914400">
        <a:lnSpc>
          <a:spcPct val="100000"/>
        </a:lnSpc>
        <a:spcBef>
          <a:spcPts val="0"/>
        </a:spcBef>
        <a:spcAft>
          <a:spcPts val="0"/>
        </a:spcAft>
        <a:buClr>
          <a:srgbClr val="0BD0D9"/>
        </a:buClr>
        <a:buSzTx/>
        <a:buFont typeface="Wingdings 2" pitchFamily="0" charset="0"/>
        <a:buChar char=""/>
        <a:tabLst/>
        <a:defRPr lang="en-us" sz="2600" b="1" i="0" u="none" strike="noStrike" kern="1" cap="none" spc="0" baseline="0">
          <a:solidFill>
            <a:schemeClr val="tx1"/>
          </a:solidFill>
          <a:effectLst/>
          <a:latin typeface="Constantia" pitchFamily="0" charset="0"/>
          <a:ea typeface="Constantia" pitchFamily="0" charset="0"/>
          <a:cs typeface="Constantia" pitchFamily="0" charset="0"/>
        </a:defRPr>
      </a:lvl1pPr>
      <a:lvl2pPr marL="640080" marR="0" indent="-246380" algn="l" defTabSz="914400">
        <a:lnSpc>
          <a:spcPct val="100000"/>
        </a:lnSpc>
        <a:spcBef>
          <a:spcPts val="0"/>
        </a:spcBef>
        <a:spcAft>
          <a:spcPts val="0"/>
        </a:spcAft>
        <a:buClr>
          <a:schemeClr val="accent1"/>
        </a:buClr>
        <a:buSzTx/>
        <a:buFont typeface="Wingdings 2" pitchFamily="0" charset="0"/>
        <a:buChar char=""/>
        <a:tabLst/>
        <a:defRPr lang="en-us" sz="2400" b="1" i="0" u="none" strike="noStrike" kern="1" cap="none" spc="0" baseline="0">
          <a:solidFill>
            <a:schemeClr val="tx1"/>
          </a:solidFill>
          <a:effectLst/>
          <a:latin typeface="Constantia" pitchFamily="0" charset="0"/>
          <a:ea typeface="Constantia" pitchFamily="0" charset="0"/>
          <a:cs typeface="Constantia" pitchFamily="0" charset="0"/>
        </a:defRPr>
      </a:lvl2pPr>
      <a:lvl3pPr marL="914400" marR="0" indent="-246380" algn="l" defTabSz="914400">
        <a:lnSpc>
          <a:spcPct val="100000"/>
        </a:lnSpc>
        <a:spcBef>
          <a:spcPts val="0"/>
        </a:spcBef>
        <a:spcAft>
          <a:spcPts val="0"/>
        </a:spcAft>
        <a:buClr>
          <a:schemeClr val="accent2"/>
        </a:buClr>
        <a:buSzTx/>
        <a:buFont typeface="Wingdings 2" pitchFamily="0" charset="0"/>
        <a:buChar char=""/>
        <a:tabLst/>
        <a:defRPr lang="en-us" sz="2100" b="1" i="0" u="none" strike="noStrike" kern="1" cap="none" spc="0" baseline="0">
          <a:solidFill>
            <a:schemeClr val="tx1"/>
          </a:solidFill>
          <a:effectLst/>
          <a:latin typeface="Constantia" pitchFamily="0" charset="0"/>
          <a:ea typeface="Constantia" pitchFamily="0" charset="0"/>
          <a:cs typeface="Constantia" pitchFamily="0" charset="0"/>
        </a:defRPr>
      </a:lvl3pPr>
      <a:lvl4pPr marL="1187450" marR="0" indent="-209550" algn="l" defTabSz="914400">
        <a:lnSpc>
          <a:spcPct val="100000"/>
        </a:lnSpc>
        <a:spcBef>
          <a:spcPts val="0"/>
        </a:spcBef>
        <a:spcAft>
          <a:spcPts val="0"/>
        </a:spcAft>
        <a:buClr>
          <a:srgbClr val="0BD0D9"/>
        </a:buClr>
        <a:buSzTx/>
        <a:buFont typeface="Wingdings 2" pitchFamily="0" charset="0"/>
        <a:buChar char=""/>
        <a:tabLst/>
        <a:defRPr lang="en-us" sz="2000" b="1" i="0" u="none" strike="noStrike" kern="1" cap="none" spc="0" baseline="0">
          <a:solidFill>
            <a:schemeClr val="tx1"/>
          </a:solidFill>
          <a:effectLst/>
          <a:latin typeface="Constantia" pitchFamily="0" charset="0"/>
          <a:ea typeface="Constantia" pitchFamily="0" charset="0"/>
          <a:cs typeface="Constantia" pitchFamily="0" charset="0"/>
        </a:defRPr>
      </a:lvl4pPr>
      <a:lvl5pPr marL="1462405" marR="0" indent="-209550" algn="l" defTabSz="914400">
        <a:lnSpc>
          <a:spcPct val="100000"/>
        </a:lnSpc>
        <a:spcBef>
          <a:spcPts val="0"/>
        </a:spcBef>
        <a:spcAft>
          <a:spcPts val="0"/>
        </a:spcAft>
        <a:buClr>
          <a:srgbClr val="10CF9B"/>
        </a:buClr>
        <a:buSzTx/>
        <a:buFont typeface="Wingdings 2" pitchFamily="0" charset="0"/>
        <a:buChar char=""/>
        <a:tabLst/>
        <a:defRPr lang="en-us" sz="2000" b="1" i="0" u="none" strike="noStrike" kern="1" cap="none" spc="0" baseline="0">
          <a:solidFill>
            <a:schemeClr val="tx1"/>
          </a:solidFill>
          <a:effectLst/>
          <a:latin typeface="Constantia" pitchFamily="0" charset="0"/>
          <a:ea typeface="Constantia" pitchFamily="0" charset="0"/>
          <a:cs typeface="Constantia" pitchFamily="0" charset="0"/>
        </a:defRPr>
      </a:lvl5pPr>
      <a:lvl6pPr marL="1737360" marR="0" indent="-210185" algn="l" defTabSz="914400">
        <a:lnSpc>
          <a:spcPct val="100000"/>
        </a:lnSpc>
        <a:spcBef>
          <a:spcPts val="0"/>
        </a:spcBef>
        <a:spcAft>
          <a:spcPts val="0"/>
        </a:spcAft>
        <a:buClr>
          <a:schemeClr val="accent5"/>
        </a:buClr>
        <a:buSzTx/>
        <a:buFont typeface="Wingdings 2" pitchFamily="0" charset="0"/>
        <a:buChar char=""/>
        <a:tabLst/>
        <a:defRPr lang="en-us" sz="1800" b="1" i="0" u="none" strike="noStrike" kern="1" cap="none" spc="0" baseline="0">
          <a:solidFill>
            <a:schemeClr val="tx1"/>
          </a:solidFill>
          <a:effectLst/>
          <a:latin typeface="Constantia" pitchFamily="0" charset="0"/>
          <a:ea typeface="Constantia" pitchFamily="0" charset="0"/>
          <a:cs typeface="Constantia" pitchFamily="0" charset="0"/>
        </a:defRPr>
      </a:lvl6pPr>
      <a:lvl7pPr marL="1920240" marR="0" indent="-182880" algn="l" defTabSz="914400">
        <a:lnSpc>
          <a:spcPct val="100000"/>
        </a:lnSpc>
        <a:spcBef>
          <a:spcPts val="0"/>
        </a:spcBef>
        <a:spcAft>
          <a:spcPts val="0"/>
        </a:spcAft>
        <a:buClr>
          <a:schemeClr val="accent6"/>
        </a:buClr>
        <a:buSzTx/>
        <a:buFont typeface="Wingdings 2" pitchFamily="0" charset="0"/>
        <a:buChar char=""/>
        <a:tabLst/>
        <a:defRPr lang="en-us" sz="1600" b="1" i="0" u="none" strike="noStrike" kern="1" cap="none" spc="0" baseline="0">
          <a:solidFill>
            <a:schemeClr val="tx1"/>
          </a:solidFill>
          <a:effectLst/>
          <a:latin typeface="Constantia" pitchFamily="0" charset="0"/>
          <a:ea typeface="Constantia" pitchFamily="0" charset="0"/>
          <a:cs typeface="Constantia" pitchFamily="0" charset="0"/>
        </a:defRPr>
      </a:lvl7pPr>
      <a:lvl8pPr marL="2194560" marR="0" indent="-182880" algn="l" defTabSz="914400">
        <a:lnSpc>
          <a:spcPct val="100000"/>
        </a:lnSpc>
        <a:spcBef>
          <a:spcPts val="0"/>
        </a:spcBef>
        <a:spcAft>
          <a:spcPts val="0"/>
        </a:spcAft>
        <a:buClr>
          <a:schemeClr val="tx2"/>
        </a:buClr>
        <a:buSzTx/>
        <a:buFontTx/>
        <a:buChar char="•"/>
        <a:tabLst/>
        <a:defRPr lang="en-us" sz="1600" b="1" i="0" u="none" strike="noStrike" kern="1" cap="none" spc="0" baseline="0">
          <a:solidFill>
            <a:schemeClr val="tx1"/>
          </a:solidFill>
          <a:effectLst/>
          <a:latin typeface="Constantia" pitchFamily="0" charset="0"/>
          <a:ea typeface="Constantia" pitchFamily="0" charset="0"/>
          <a:cs typeface="Constantia" pitchFamily="0" charset="0"/>
        </a:defRPr>
      </a:lvl8pPr>
      <a:lvl9pPr marL="2468880" marR="0" indent="-182880" algn="l" defTabSz="914400">
        <a:lnSpc>
          <a:spcPct val="100000"/>
        </a:lnSpc>
        <a:spcBef>
          <a:spcPts val="0"/>
        </a:spcBef>
        <a:spcAft>
          <a:spcPts val="0"/>
        </a:spcAft>
        <a:buClr>
          <a:schemeClr val="tx2"/>
        </a:buClr>
        <a:buSzTx/>
        <a:buFontTx/>
        <a:buChar char="•"/>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9pPr>
    </p:bodyStyle>
    <p:otherStyle>
      <a:lvl1pPr marL="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1pPr>
      <a:lvl2pPr marL="4572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2pPr>
      <a:lvl3pPr marL="9144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3pPr>
      <a:lvl4pPr marL="13716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4pPr>
      <a:lvl5pPr marL="18288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5pPr>
      <a:lvl6pPr marL="22860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6pPr>
      <a:lvl7pPr marL="27432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7pPr>
      <a:lvl8pPr marL="32004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8pPr>
      <a:lvl9pPr marL="3657600" marR="0" indent="0" algn="l" defTabSz="914400">
        <a:lnSpc>
          <a:spcPct val="100000"/>
        </a:lnSpc>
        <a:spcBef>
          <a:spcPts val="0"/>
        </a:spcBef>
        <a:spcAft>
          <a:spcPts val="0"/>
        </a:spcAft>
        <a:buNone/>
        <a:tabLst/>
        <a:defRPr lang="en-us" sz="1400" b="1" i="0" u="none" strike="noStrike" kern="1" cap="none" spc="0" baseline="0">
          <a:solidFill>
            <a:schemeClr val="tx1"/>
          </a:solidFill>
          <a:effectLst/>
          <a:latin typeface="Constantia" pitchFamily="0" charset="0"/>
          <a:ea typeface="Constantia" pitchFamily="0" charset="0"/>
          <a:cs typeface="Constantia"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image" Target="../media/image3.jpe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wmf"/><Relationship Id="rId4" Type="http://schemas.openxmlformats.org/officeDocument/2006/relationships/image" Target="../media/image5.jpe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3.bin"/></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11.jpe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 Id="rId3" Type="http://schemas.openxmlformats.org/officeDocument/2006/relationships/image" Target="../media/image13.jpe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jpeg"/><Relationship Id="rId3" Type="http://schemas.openxmlformats.org/officeDocument/2006/relationships/image" Target="../media/image15.jpeg"/></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eg"/><Relationship Id="rId3" Type="http://schemas.openxmlformats.org/officeDocument/2006/relationships/image" Target="../media/image19.jpe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5"/>
          <p:cNvSpPr>
            <a:spLocks noGrp="1" noChangeArrowheads="1"/>
            <a:extLst>
              <a:ext uri="smNativeData">
                <pr:smNativeData xmlns:pr="smNativeData" xmlns="smNativeData" val="SMDATA_15_sgOqZhMAAAAlAAAAZAAAAA0AAAAAAAAAAAAAAAAd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C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QAAEoBAAD4NAAAigwAABAAAAAmAAAACAAAAAEAAAAAAAAA"/>
              </a:ext>
            </a:extLst>
          </p:cNvSpPr>
          <p:nvPr>
            <p:ph type="ctrTitle"/>
          </p:nvPr>
        </p:nvSpPr>
        <p:spPr>
          <a:xfrm>
            <a:off x="758825" y="209550"/>
            <a:ext cx="7851775" cy="1828800"/>
          </a:xfrm>
        </p:spPr>
        <p:txBody>
          <a:bodyPr/>
          <a:lstStyle/>
          <a:p>
            <a:pPr algn="ctr">
              <a:spcAft>
                <a:spcPts val="0"/>
              </a:spcAft>
              <a:defRPr lang="en-us"/>
            </a:pPr>
            <a:r>
              <a:rPr lang="bs-Latn-ba" sz="3600" cap="none">
                <a:solidFill>
                  <a:srgbClr val="FFFF00"/>
                </a:solidFill>
              </a:rPr>
              <a:t>JU Opća bolnica</a:t>
            </a:r>
            <a:br/>
            <a:r>
              <a:rPr lang="bs-Latn-ba" sz="3600" cap="none">
                <a:solidFill>
                  <a:srgbClr val="FFFF00"/>
                </a:solidFill>
              </a:rPr>
              <a:t> “Prim Dr Abdulah Nakaš”</a:t>
            </a:r>
            <a:br/>
            <a:r>
              <a:rPr lang="bs-Latn-ba" sz="3600" cap="none">
                <a:solidFill>
                  <a:srgbClr val="FFFF00"/>
                </a:solidFill>
              </a:rPr>
              <a:t>Sarajevo</a:t>
            </a:r>
            <a:endParaRPr lang="bs-Latn-ba" sz="3600" cap="none">
              <a:solidFill>
                <a:srgbClr val="FFFF00"/>
              </a:solidFill>
            </a:endParaRPr>
          </a:p>
        </p:txBody>
      </p:sp>
      <p:sp>
        <p:nvSpPr>
          <p:cNvPr id="3" name="Subtitle 6"/>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gQAAB0OAAB0NAAA5RgAABAAAAAmAAAACAAAAAEAAAAAAAAA"/>
              </a:ext>
            </a:extLst>
          </p:cNvSpPr>
          <p:nvPr>
            <p:ph type="subTitle" idx="1"/>
          </p:nvPr>
        </p:nvSpPr>
        <p:spPr>
          <a:xfrm>
            <a:off x="671830" y="2294255"/>
            <a:ext cx="7854950" cy="1752600"/>
          </a:xfrm>
        </p:spPr>
        <p:txBody>
          <a:bodyPr/>
          <a:lstStyle/>
          <a:p>
            <a:pPr marR="0" algn="ctr">
              <a:defRPr lang="en-us"/>
            </a:pPr>
            <a:r>
              <a:rPr lang="bs-Latn-ba" sz="48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OSTEOPOROTIČNI PRIJELOMI</a:t>
            </a:r>
            <a:r>
              <a:rPr lang="bs-Latn-ba" sz="4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a:t>
            </a:r>
            <a:endParaRPr lang="bs-Latn-ba" sz="44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marR="0" algn="ctr">
              <a:defRPr lang="en-us"/>
            </a:pPr>
            <a:r>
              <a:rPr lang="bs-Latn-ba" sz="4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MJESTO I ULOGA ORTOPEDSKOG  HIRURGA</a:t>
            </a:r>
            <a:endParaRPr lang="bs-Latn-ba" sz="3200" cap="none">
              <a:latin typeface="Calibri" pitchFamily="2" charset="0"/>
              <a:ea typeface="Constantia" pitchFamily="0" charset="0"/>
              <a:cs typeface="Constantia" pitchFamily="0" charset="0"/>
            </a:endParaRPr>
          </a:p>
          <a:p>
            <a:pPr marR="0" algn="ctr">
              <a:defRPr lang="en-us"/>
            </a:pPr>
            <a:r>
              <a:rPr lang="bs-Latn-ba" sz="36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Prim Dr Sci Med Šukrija Đozić</a:t>
            </a:r>
            <a:endParaRPr lang="bs-Latn-ba" sz="36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marR="0" algn="ctr">
              <a:defRPr lang="en-us"/>
            </a:pPr>
            <a:endParaRPr lang="bs-Latn-ba" sz="32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marR="0" algn="ctr">
              <a:defRPr lang="en-us"/>
            </a:pPr>
            <a:r>
              <a:rPr lang="bs-Latn-ba" sz="32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3.Kongres, Jahorina 12.-14.maj 2022.</a:t>
            </a:r>
            <a:endParaRPr lang="bs-Latn-ba" sz="32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marR="0" algn="ctr">
              <a:defRPr lang="en-us"/>
            </a:pPr>
            <a:endParaRPr lang="bs-Latn-ba" sz="3200" cap="none">
              <a:solidFill>
                <a:srgbClr val="FFFF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IAAGcFAAAWNgAAbwwAABAAAAAmAAAACAAAAAEgAAAAAAAA"/>
              </a:ext>
            </a:extLst>
          </p:cNvSpPr>
          <p:nvPr>
            <p:ph type="title"/>
          </p:nvPr>
        </p:nvSpPr>
        <p:spPr>
          <a:xfrm>
            <a:off x="486410" y="878205"/>
            <a:ext cx="8305800" cy="1143000"/>
          </a:xfrm>
        </p:spPr>
        <p:txBody>
          <a:bodyPr vert="horz" wrap="square" lIns="0" tIns="45720" rIns="0" bIns="0" numCol="1" spcCol="215900" anchor="b">
            <a:prstTxWarp prst="textNoShape">
              <a:avLst/>
            </a:prstTxWarp>
          </a:bodyPr>
          <a:lstStyle/>
          <a:p>
            <a:pPr algn="ctr">
              <a:spcAft>
                <a:spcPts val="0"/>
              </a:spcAft>
              <a:defRPr lang="en-us"/>
            </a:pPr>
            <a:r>
              <a:rPr lang="hr-hr" sz="4400" b="1" cap="none">
                <a:solidFill>
                  <a:srgbClr val="FFC000"/>
                </a:solidFill>
                <a:effectLst>
                  <a:outerShdw dist="63500" dir="3600000" algn="tl" rotWithShape="0">
                    <a:srgbClr val="000000">
                      <a:alpha val="40000"/>
                    </a:srgbClr>
                  </a:outerShdw>
                </a:effectLst>
              </a:rPr>
              <a:t>Izgled normalne i osteoporotične kosti</a:t>
            </a:r>
            <a:endParaRPr lang="en-us" sz="4400" b="1" cap="none">
              <a:solidFill>
                <a:srgbClr val="FFC000"/>
              </a:solidFill>
              <a:effectLst>
                <a:outerShdw dist="63500" dir="3600000" algn="tl" rotWithShape="0">
                  <a:srgbClr val="000000">
                    <a:alpha val="40000"/>
                  </a:srgbClr>
                </a:outerShdw>
              </a:effectLst>
            </a:endParaRPr>
          </a:p>
        </p:txBody>
      </p:sp>
      <p:pic>
        <p:nvPicPr>
          <p:cNvPr id="3" name="Picture 3" descr="normbone"/>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B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EwEAAAyEgAAxhsAAPMjAAAQAAAAJgAAAAgAAAD//////////w=="/>
              </a:ext>
            </a:extLst>
          </p:cNvPicPr>
          <p:nvPr/>
        </p:nvPicPr>
        <p:blipFill>
          <a:blip r:embed="rId3"/>
          <a:stretch>
            <a:fillRect/>
          </a:stretch>
        </p:blipFill>
        <p:spPr>
          <a:xfrm>
            <a:off x="698500" y="2957830"/>
            <a:ext cx="3816350" cy="2886075"/>
          </a:xfrm>
          <a:prstGeom prst="rect">
            <a:avLst/>
          </a:prstGeom>
          <a:noFill/>
          <a:ln>
            <a:noFill/>
          </a:ln>
          <a:effectLst/>
        </p:spPr>
      </p:pic>
      <p:pic>
        <p:nvPicPr>
          <p:cNvPr id="4" name="Picture 4" descr="ostbone"/>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EEeAAAbEgAALDYAAP0jAAAQAAAAJgAAAAgAAAD//////////w=="/>
              </a:ext>
            </a:extLst>
          </p:cNvPicPr>
          <p:nvPr/>
        </p:nvPicPr>
        <p:blipFill>
          <a:blip r:embed="rId4"/>
          <a:stretch>
            <a:fillRect/>
          </a:stretch>
        </p:blipFill>
        <p:spPr>
          <a:xfrm>
            <a:off x="4918075" y="2943225"/>
            <a:ext cx="3888105" cy="2907030"/>
          </a:xfrm>
          <a:prstGeom prst="rect">
            <a:avLst/>
          </a:prstGeom>
          <a:noFill/>
          <a:ln>
            <a:noFill/>
          </a:ln>
          <a:effectLst/>
        </p:spPr>
      </p:pic>
      <p:sp>
        <p:nvSpPr>
          <p:cNvPr id="5" name="Text Box 6"/>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0E7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gsAADMOAACqFAAA1BAAABAgAAAmAAAACAAAAP//////////"/>
              </a:ext>
            </a:extLst>
          </p:cNvSpPr>
          <p:nvPr/>
        </p:nvSpPr>
        <p:spPr>
          <a:xfrm>
            <a:off x="1835150" y="2308225"/>
            <a:ext cx="1524000" cy="427355"/>
          </a:xfrm>
          <a:prstGeom prst="rect">
            <a:avLst/>
          </a:prstGeom>
          <a:noFill/>
          <a:ln>
            <a:noFill/>
          </a:ln>
          <a:effectLst/>
        </p:spPr>
        <p:txBody>
          <a:bodyPr vert="horz" wrap="square" lIns="91440" tIns="45720" rIns="91440" bIns="45720" numCol="1" spcCol="215900" anchor="t"/>
          <a:lstStyle/>
          <a:p>
            <a:pPr algn="ctr">
              <a:defRPr lang="en-us"/>
            </a:pPr>
            <a:r>
              <a:rPr lang="en-gb" sz="2200" b="0" cap="none">
                <a:effectLst>
                  <a:outerShdw dist="63500" dir="3600000" algn="tl" rotWithShape="0">
                    <a:srgbClr val="000000">
                      <a:alpha val="40000"/>
                    </a:srgbClr>
                  </a:outerShdw>
                </a:effectLst>
                <a:latin typeface="Calibri" pitchFamily="2" charset="0"/>
                <a:ea typeface="Arial" pitchFamily="1" charset="0"/>
                <a:cs typeface="Calibri" pitchFamily="2" charset="0"/>
              </a:rPr>
              <a:t>Normal</a:t>
            </a:r>
            <a:r>
              <a:rPr lang="hr-ba" sz="2200" b="0" cap="none">
                <a:effectLst>
                  <a:outerShdw dist="63500" dir="3600000" algn="tl" rotWithShape="0">
                    <a:srgbClr val="000000">
                      <a:alpha val="40000"/>
                    </a:srgbClr>
                  </a:outerShdw>
                </a:effectLst>
                <a:latin typeface="Calibri" pitchFamily="2" charset="0"/>
                <a:ea typeface="Arial" pitchFamily="1" charset="0"/>
                <a:cs typeface="Calibri" pitchFamily="2" charset="0"/>
              </a:rPr>
              <a:t>na</a:t>
            </a:r>
            <a:endParaRPr lang="en-gb" sz="2200" b="0" cap="none">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6" name="Rectangle 7"/>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KpV9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yEAAAYOAAD0MQAApxAAABAgAAAmAAAACAAAAP//////////"/>
              </a:ext>
            </a:extLst>
          </p:cNvSpPr>
          <p:nvPr/>
        </p:nvSpPr>
        <p:spPr>
          <a:xfrm>
            <a:off x="5501005" y="2279650"/>
            <a:ext cx="2619375" cy="427355"/>
          </a:xfrm>
          <a:prstGeom prst="rect">
            <a:avLst/>
          </a:prstGeom>
          <a:noFill/>
          <a:ln>
            <a:noFill/>
          </a:ln>
          <a:effectLst/>
        </p:spPr>
        <p:txBody>
          <a:bodyPr vert="horz" wrap="square" lIns="91440" tIns="45720" rIns="91440" bIns="45720" numCol="1" spcCol="215900" anchor="t"/>
          <a:lstStyle/>
          <a:p>
            <a:pPr algn="ctr">
              <a:defRPr lang="en-us"/>
            </a:pPr>
            <a:r>
              <a:rPr lang="en-gb" sz="2200" b="0" cap="none">
                <a:effectLst>
                  <a:outerShdw dist="63500" dir="3600000" algn="tl" rotWithShape="0">
                    <a:srgbClr val="000000">
                      <a:alpha val="40000"/>
                    </a:srgbClr>
                  </a:outerShdw>
                </a:effectLst>
                <a:latin typeface="Calibri" pitchFamily="2" charset="0"/>
                <a:ea typeface="Arial" pitchFamily="1" charset="0"/>
                <a:cs typeface="Arial" pitchFamily="1" charset="0"/>
              </a:rPr>
              <a:t>Osteoporoti</a:t>
            </a:r>
            <a:r>
              <a:rPr lang="hr-ba" sz="2200" b="0" cap="none">
                <a:effectLst>
                  <a:outerShdw dist="63500" dir="3600000" algn="tl" rotWithShape="0">
                    <a:srgbClr val="000000">
                      <a:alpha val="40000"/>
                    </a:srgbClr>
                  </a:outerShdw>
                </a:effectLst>
                <a:latin typeface="Calibri" pitchFamily="2" charset="0"/>
                <a:ea typeface="Arial" pitchFamily="1" charset="0"/>
                <a:cs typeface="Arial" pitchFamily="1" charset="0"/>
              </a:rPr>
              <a:t>čna</a:t>
            </a:r>
            <a:endParaRPr lang="en-gb" sz="2200" b="0" cap="none">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Tree>
  </p:cSld>
  <p:clrMapOvr>
    <a:masterClrMapping/>
  </p:clrMapOvr>
  <p:transition spd="fast" p14:dur="800">
    <p:wipe dir="r"/>
    <p:extLst>
      <p:ext uri="smNativeData">
        <pr:smNativeData xmlns:pr="smNativeData" xmlns="smNativeData" val="sgOqZgAAAAAgAwAAAAAAAAoAAAACAAAAAAAAAAAAAAAAAAAAAQAAAAAAAAAAAAAAAAAAAAAAAAAAAAAA" duo="sgOqZg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K0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wQAABsDAAAfNAAAQwgAABAAAAAmAAAACAAAAAEAAAAAAAAA"/>
              </a:ext>
            </a:extLst>
          </p:cNvSpPr>
          <p:nvPr>
            <p:ph type="title"/>
          </p:nvPr>
        </p:nvSpPr>
        <p:spPr>
          <a:xfrm>
            <a:off x="700405" y="504825"/>
            <a:ext cx="7772400" cy="838200"/>
          </a:xfrm>
        </p:spPr>
        <p:txBody>
          <a:bodyPr/>
          <a:lstStyle/>
          <a:p>
            <a:pPr algn="ctr">
              <a:defRPr lang="en-us"/>
            </a:pPr>
            <a:r>
              <a:rPr lang="en-gb" sz="4400" cap="none">
                <a:solidFill>
                  <a:srgbClr val="FFC000"/>
                </a:solidFill>
                <a:effectLst>
                  <a:outerShdw dist="63500" dir="3600000" algn="tl" rotWithShape="0">
                    <a:srgbClr val="000000">
                      <a:alpha val="40000"/>
                    </a:srgbClr>
                  </a:outerShdw>
                </a:effectLst>
              </a:rPr>
              <a:t>SIMPTOMI</a:t>
            </a:r>
            <a:endParaRPr lang="en-gb" sz="4400" cap="none">
              <a:solidFill>
                <a:srgbClr val="FFC0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h4uw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2QMAAC0KAACSNAAAHSkAABAAAAAmAAAACAAAAAEgAAAAAAAA"/>
              </a:ext>
            </a:extLst>
          </p:cNvSpPr>
          <p:nvPr>
            <p:ph type="body" idx="1"/>
          </p:nvPr>
        </p:nvSpPr>
        <p:spPr>
          <a:xfrm>
            <a:off x="625475" y="1654175"/>
            <a:ext cx="7920355" cy="5029200"/>
          </a:xfrm>
        </p:spPr>
        <p:txBody>
          <a:bodyPr vert="horz" wrap="square" lIns="91440" tIns="45720" rIns="91440" bIns="45720" numCol="1" spcCol="215900" anchor="t">
            <a:prstTxWarp prst="textNoShape">
              <a:avLst/>
            </a:prstTxWarp>
          </a:bodyPr>
          <a:lstStyle/>
          <a:p>
            <a:pPr>
              <a:buClr>
                <a:srgbClr val="FFFF00"/>
              </a:buClr>
              <a:defRPr lang="en-us"/>
            </a:pP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bolovi (najčešće u leđima)</a:t>
            </a: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40000"/>
              </a:lnSpc>
              <a:buClr>
                <a:srgbClr val="FFFF00"/>
              </a:buClr>
              <a:buFont typeface="Wingdings" pitchFamily="0" charset="0"/>
              <a:buChar char="Ø"/>
              <a:defRPr lang="en-us"/>
            </a:pP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gub</a:t>
            </a:r>
            <a:r>
              <a:rPr lang="hr-hr"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itak</a:t>
            </a: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tjelesne visine</a:t>
            </a: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40000"/>
              </a:lnSpc>
              <a:buClr>
                <a:srgbClr val="FFFF00"/>
              </a:buClr>
              <a:buFont typeface="Wingdings" pitchFamily="0" charset="0"/>
              <a:buChar char="Ø"/>
              <a:defRPr lang="en-us"/>
            </a:pP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deformiteti kičmenog stuba </a:t>
            </a: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70000"/>
              </a:lnSpc>
              <a:buNone/>
              <a:defRPr lang="en-us"/>
            </a:pPr>
            <a:r>
              <a:rPr lang="hr-hr"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(npr. kifoza, pogrbljenost)</a:t>
            </a: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40000"/>
              </a:lnSpc>
              <a:buClr>
                <a:srgbClr val="FFFF00"/>
              </a:buClr>
              <a:buFont typeface="Wingdings" pitchFamily="0" charset="0"/>
              <a:buChar char="Ø"/>
              <a:defRPr lang="en-us"/>
            </a:pP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lomovi kostiju na minimalnu </a:t>
            </a:r>
            <a:r>
              <a:rPr lang="hr-hr"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traumu (niskoenerget</a:t>
            </a:r>
            <a:r>
              <a:rPr lang="hr-hr"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s</a:t>
            </a:r>
            <a:r>
              <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ki lomovi)</a:t>
            </a:r>
            <a:endParaRPr lang="en-gb" sz="32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endParaRPr lang="en-gb" sz="3200" cap="none">
              <a:solidFill>
                <a:srgbClr val="FFFFFF"/>
              </a:solidFill>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 7"/>
          <p:cNvPicPr>
            <a:extLst>
              <a:ext uri="smNativeData">
                <pr:smNativeData xmlns:pr="smNativeData" xmlns="smNativeData" val="SMDATA_17_sgOqZhMAAAAlAAAAEQ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EXAACtDAAAVDYAAEAnAAAQAAAAJgAAAAgAAAD//////////w=="/>
              </a:ext>
            </a:extLst>
          </p:cNvPicPr>
          <p:nvPr/>
        </p:nvPicPr>
        <p:blipFill>
          <a:blip r:embed="rId3"/>
          <a:stretch>
            <a:fillRect/>
          </a:stretch>
        </p:blipFill>
        <p:spPr>
          <a:xfrm>
            <a:off x="3851275" y="2060575"/>
            <a:ext cx="4980305" cy="4319905"/>
          </a:xfrm>
          <a:prstGeom prst="rect">
            <a:avLst/>
          </a:prstGeom>
          <a:noFill/>
          <a:ln>
            <a:noFill/>
          </a:ln>
          <a:effectLst/>
        </p:spPr>
      </p:pic>
      <p:pic>
        <p:nvPicPr>
          <p:cNvPr id="3" name="Picture 6" descr="Picture1.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NEBAACbBQAAJhQAADImAAAQAAAAJgAAAAgAAAD//////////w=="/>
              </a:ext>
            </a:extLst>
          </p:cNvPicPr>
          <p:nvPr/>
        </p:nvPicPr>
        <p:blipFill>
          <a:blip r:embed="rId4"/>
          <a:stretch>
            <a:fillRect/>
          </a:stretch>
        </p:blipFill>
        <p:spPr>
          <a:xfrm>
            <a:off x="295275" y="911225"/>
            <a:ext cx="2980055" cy="5297805"/>
          </a:xfrm>
          <a:prstGeom prst="rect">
            <a:avLst/>
          </a:prstGeom>
          <a:noFill/>
          <a:ln>
            <a:noFill/>
          </a:ln>
          <a:effectLst/>
        </p:spPr>
      </p:pic>
      <p:sp>
        <p:nvSpPr>
          <p:cNvPr id="4" name="Text Box 5"/>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NMo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wIAAPohAADJEwAADiQAABAgAAAmAAAACAAAAP//////////"/>
              </a:ext>
            </a:extLst>
          </p:cNvSpPr>
          <p:nvPr/>
        </p:nvSpPr>
        <p:spPr>
          <a:xfrm>
            <a:off x="479425" y="5523230"/>
            <a:ext cx="2736850" cy="337820"/>
          </a:xfrm>
          <a:prstGeom prst="rect">
            <a:avLst/>
          </a:prstGeom>
          <a:noFill/>
          <a:ln>
            <a:noFill/>
          </a:ln>
          <a:effectLst/>
        </p:spPr>
        <p:txBody>
          <a:bodyPr vert="horz" wrap="square" lIns="91440" tIns="45720" rIns="91440" bIns="45720" numCol="1" spcCol="215900" anchor="t"/>
          <a:lstStyle/>
          <a:p>
            <a:pPr defTabSz="914400">
              <a:tabLst>
                <a:tab pos="539750" algn="ctr"/>
                <a:tab pos="1181100" algn="ctr"/>
                <a:tab pos="1911350" algn="ctr"/>
              </a:tabLst>
              <a:defRPr lang="en-us"/>
            </a:pPr>
            <a:r>
              <a:rPr lang="en-gb" sz="1200" b="0" cap="none">
                <a:solidFill>
                  <a:srgbClr val="000000"/>
                </a:solidFill>
                <a:effectLst>
                  <a:outerShdw dist="63500" dir="3600000" algn="tl" rotWithShape="0">
                    <a:srgbClr val="000000">
                      <a:alpha val="40000"/>
                    </a:srgbClr>
                  </a:outerShdw>
                </a:effectLst>
              </a:rPr>
              <a:t>	</a:t>
            </a:r>
            <a:r>
              <a:rPr lang="hr-ba" sz="1600" b="0" cap="none">
                <a:solidFill>
                  <a:srgbClr val="000000"/>
                </a:solidFill>
                <a:effectLst>
                  <a:outerShdw dist="63500" dir="3600000" algn="tl" rotWithShape="0">
                    <a:srgbClr val="000000">
                      <a:alpha val="40000"/>
                    </a:srgbClr>
                  </a:outerShdw>
                </a:effectLst>
                <a:latin typeface="Calibri" pitchFamily="2" charset="0"/>
                <a:ea typeface="Arial" pitchFamily="1" charset="0"/>
                <a:cs typeface="Calibri" pitchFamily="2" charset="0"/>
              </a:rPr>
              <a:t>Godina 40            60</a:t>
            </a:r>
            <a:r>
              <a:rPr lang="en-gb" sz="1600" b="0" cap="none">
                <a:solidFill>
                  <a:srgbClr val="000000"/>
                </a:solidFill>
                <a:effectLst>
                  <a:outerShdw dist="63500" dir="3600000" algn="tl" rotWithShape="0">
                    <a:srgbClr val="000000">
                      <a:alpha val="40000"/>
                    </a:srgbClr>
                  </a:outerShdw>
                </a:effectLst>
                <a:latin typeface="Calibri" pitchFamily="2" charset="0"/>
                <a:ea typeface="Arial" pitchFamily="1" charset="0"/>
                <a:cs typeface="Calibri" pitchFamily="2" charset="0"/>
              </a:rPr>
              <a:t>	 </a:t>
            </a:r>
            <a:r>
              <a:rPr lang="hr-ba" sz="1600" b="0" cap="none">
                <a:solidFill>
                  <a:srgbClr val="000000"/>
                </a:solidFill>
                <a:effectLst>
                  <a:outerShdw dist="63500" dir="3600000" algn="tl" rotWithShape="0">
                    <a:srgbClr val="000000">
                      <a:alpha val="40000"/>
                    </a:srgbClr>
                  </a:outerShdw>
                </a:effectLst>
                <a:latin typeface="Calibri" pitchFamily="2" charset="0"/>
                <a:ea typeface="Arial" pitchFamily="1" charset="0"/>
                <a:cs typeface="Calibri" pitchFamily="2" charset="0"/>
              </a:rPr>
              <a:t>7</a:t>
            </a:r>
            <a:r>
              <a:rPr lang="en-gb" sz="1600" b="0" cap="none">
                <a:solidFill>
                  <a:srgbClr val="000000"/>
                </a:solidFill>
                <a:effectLst>
                  <a:outerShdw dist="63500" dir="3600000" algn="tl" rotWithShape="0">
                    <a:srgbClr val="000000">
                      <a:alpha val="40000"/>
                    </a:srgbClr>
                  </a:outerShdw>
                </a:effectLst>
                <a:latin typeface="Calibri" pitchFamily="2" charset="0"/>
                <a:ea typeface="Arial" pitchFamily="1" charset="0"/>
                <a:cs typeface="Calibri" pitchFamily="2" charset="0"/>
              </a:rPr>
              <a:t>0</a:t>
            </a:r>
            <a:endParaRPr lang="en-gb" sz="1600" b="0" cap="none">
              <a:solidFill>
                <a:srgbClr val="000000"/>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5" name="Text Box 6"/>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J+4vI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IAADUjAACcEwAAzSYAABAgAAAmAAAACAAAAP//////////"/>
              </a:ext>
            </a:extLst>
          </p:cNvSpPr>
          <p:nvPr/>
        </p:nvSpPr>
        <p:spPr>
          <a:xfrm>
            <a:off x="379730" y="5723255"/>
            <a:ext cx="2807970" cy="584200"/>
          </a:xfrm>
          <a:prstGeom prst="rect">
            <a:avLst/>
          </a:prstGeom>
          <a:noFill/>
          <a:ln>
            <a:noFill/>
          </a:ln>
          <a:effectLst/>
        </p:spPr>
        <p:txBody>
          <a:bodyPr vert="horz" wrap="square" lIns="91440" tIns="45720" rIns="91440" bIns="45720" numCol="1" spcCol="215900" anchor="t"/>
          <a:lstStyle/>
          <a:p>
            <a:pPr algn="ctr">
              <a:defRPr lang="en-us"/>
            </a:pPr>
            <a:r>
              <a:rPr lang="en-gb" sz="1600" b="0" cap="none">
                <a:solidFill>
                  <a:schemeClr val="bg1"/>
                </a:solidFill>
                <a:latin typeface="Calibri" pitchFamily="2" charset="0"/>
                <a:ea typeface="Arial" pitchFamily="1" charset="0"/>
                <a:cs typeface="Arial" pitchFamily="1" charset="0"/>
              </a:rPr>
              <a:t>Progr</a:t>
            </a:r>
            <a:r>
              <a:rPr lang="hr-ba" sz="1600" b="0" cap="none">
                <a:solidFill>
                  <a:schemeClr val="bg1"/>
                </a:solidFill>
                <a:latin typeface="Calibri" pitchFamily="2" charset="0"/>
                <a:ea typeface="Arial" pitchFamily="1" charset="0"/>
                <a:cs typeface="Arial" pitchFamily="1" charset="0"/>
              </a:rPr>
              <a:t>esija vertebralnih</a:t>
            </a:r>
            <a:r>
              <a:rPr lang="hr-hr" sz="1600" b="0" cap="none">
                <a:solidFill>
                  <a:schemeClr val="bg1"/>
                </a:solidFill>
                <a:latin typeface="Calibri" pitchFamily="2" charset="0"/>
                <a:ea typeface="Arial" pitchFamily="1" charset="0"/>
                <a:cs typeface="Arial" pitchFamily="1" charset="0"/>
              </a:rPr>
              <a:t> </a:t>
            </a:r>
            <a:r>
              <a:rPr lang="en-gb" sz="1600" b="0" cap="none">
                <a:solidFill>
                  <a:schemeClr val="bg1"/>
                </a:solidFill>
                <a:latin typeface="Calibri" pitchFamily="2" charset="0"/>
                <a:ea typeface="Arial" pitchFamily="1" charset="0"/>
                <a:cs typeface="Arial" pitchFamily="1" charset="0"/>
              </a:rPr>
              <a:t>fr</a:t>
            </a:r>
            <a:r>
              <a:rPr lang="hr-ba" sz="1600" b="0" cap="none">
                <a:solidFill>
                  <a:schemeClr val="bg1"/>
                </a:solidFill>
                <a:latin typeface="Calibri" pitchFamily="2" charset="0"/>
                <a:ea typeface="Arial" pitchFamily="1" charset="0"/>
                <a:cs typeface="Arial" pitchFamily="1" charset="0"/>
              </a:rPr>
              <a:t>aktura kod osteoporoze</a:t>
            </a:r>
            <a:endParaRPr lang="en-gb" sz="1600" b="0" cap="none">
              <a:solidFill>
                <a:schemeClr val="bg1"/>
              </a:solidFill>
              <a:latin typeface="Calibri" pitchFamily="2" charset="0"/>
              <a:ea typeface="Arial" pitchFamily="1" charset="0"/>
              <a:cs typeface="Arial" pitchFamily="1" charset="0"/>
            </a:endParaRP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EAAAoDAAAENgAAMggAABAAAAAmAAAACAAAAAEAAAAAAAAA"/>
              </a:ext>
            </a:extLst>
          </p:cNvSpPr>
          <p:nvPr>
            <p:ph type="title"/>
          </p:nvPr>
        </p:nvSpPr>
        <p:spPr>
          <a:xfrm>
            <a:off x="322580" y="494030"/>
            <a:ext cx="8458200" cy="838200"/>
          </a:xfrm>
        </p:spPr>
        <p:txBody>
          <a:bodyPr/>
          <a:lstStyle/>
          <a:p>
            <a:pPr algn="ctr">
              <a:defRPr lang="en-us"/>
            </a:pPr>
            <a:r>
              <a:rPr lang="en-gb" sz="4400" cap="none">
                <a:solidFill>
                  <a:srgbClr val="FFC000"/>
                </a:solidFill>
                <a:effectLst>
                  <a:outerShdw dist="63500" dir="3600000" algn="tl" rotWithShape="0">
                    <a:srgbClr val="000000">
                      <a:alpha val="40000"/>
                    </a:srgbClr>
                  </a:outerShdw>
                </a:effectLst>
              </a:rPr>
              <a:t>R</a:t>
            </a:r>
            <a:r>
              <a:rPr lang="hr-hr" sz="4400" cap="none">
                <a:solidFill>
                  <a:srgbClr val="FFC000"/>
                </a:solidFill>
                <a:effectLst>
                  <a:outerShdw dist="63500" dir="3600000" algn="tl" rotWithShape="0">
                    <a:srgbClr val="000000">
                      <a:alpha val="40000"/>
                    </a:srgbClr>
                  </a:outerShdw>
                </a:effectLst>
              </a:rPr>
              <a:t>izikofaktori</a:t>
            </a:r>
            <a:r>
              <a:rPr lang="en-gb" sz="4400" cap="none">
                <a:solidFill>
                  <a:srgbClr val="FFC000"/>
                </a:solidFill>
                <a:effectLst>
                  <a:outerShdw dist="63500" dir="3600000" algn="tl" rotWithShape="0">
                    <a:srgbClr val="000000">
                      <a:alpha val="40000"/>
                    </a:srgbClr>
                  </a:outerShdw>
                </a:effectLst>
              </a:rPr>
              <a:t> </a:t>
            </a:r>
            <a:r>
              <a:rPr lang="hr-hr" sz="4400" cap="none">
                <a:solidFill>
                  <a:srgbClr val="FFC000"/>
                </a:solidFill>
                <a:effectLst>
                  <a:outerShdw dist="63500" dir="3600000" algn="tl" rotWithShape="0">
                    <a:srgbClr val="000000">
                      <a:alpha val="40000"/>
                    </a:srgbClr>
                  </a:outerShdw>
                </a:effectLst>
              </a:rPr>
              <a:t>osteoporoze</a:t>
            </a:r>
            <a:endParaRPr lang="en-gb" sz="4400" cap="none">
              <a:solidFill>
                <a:srgbClr val="FFC0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wIAAEALAACZNAAAMCoAABAAAAAmAAAACAAAAAEgAAAAAAAA"/>
              </a:ext>
            </a:extLst>
          </p:cNvSpPr>
          <p:nvPr>
            <p:ph type="body" idx="1"/>
          </p:nvPr>
        </p:nvSpPr>
        <p:spPr>
          <a:xfrm>
            <a:off x="395605" y="1828800"/>
            <a:ext cx="8154670" cy="5029200"/>
          </a:xfrm>
        </p:spPr>
        <p:txBody>
          <a:bodyPr vert="horz" wrap="square" lIns="91440" tIns="45720" rIns="91440" bIns="45720" numCol="1" spcCol="215900" anchor="t">
            <a:prstTxWarp prst="textNoShape">
              <a:avLst/>
            </a:prstTxWarp>
          </a:bodyPr>
          <a:lstStyle/>
          <a:p>
            <a:pPr>
              <a:buClr>
                <a:srgbClr val="FFFF00"/>
              </a:buClr>
              <a:defRPr lang="en-us"/>
            </a:pPr>
            <a:r>
              <a:rPr lang="hr-hr" sz="28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Rizikofaktori na koje se </a:t>
            </a:r>
            <a:r>
              <a:rPr lang="hr-hr" sz="28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ne </a:t>
            </a:r>
            <a:r>
              <a:rPr lang="en-gb" sz="28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može uticati</a:t>
            </a:r>
            <a:endParaRPr lang="hr-hr" sz="28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endParaRPr lang="en-gb" sz="28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prethodni prelomi u odrasloj dobi</a:t>
            </a:r>
            <a:endPar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110000"/>
              </a:lnSpc>
              <a:buNone/>
              <a:defRPr lang="en-us"/>
            </a:pP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prelomi u prvih rođaka (genetika, npr. </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fraktura</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kuka majke)</a:t>
            </a:r>
            <a:endPar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110000"/>
              </a:lnSpc>
              <a:buNone/>
              <a:defRPr lang="en-us"/>
            </a:pP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ženski pol</a:t>
            </a:r>
            <a:endPar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110000"/>
              </a:lnSpc>
              <a:buNone/>
              <a:defRPr lang="en-us"/>
            </a:pP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visoka dob</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110000"/>
              </a:lnSpc>
              <a:buNone/>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 	rasa</a:t>
            </a:r>
            <a:endPar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110000"/>
              </a:lnSpc>
              <a:buNone/>
              <a:defRPr lang="en-us"/>
            </a:pP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demencija </a:t>
            </a:r>
            <a:endParaRPr lang="en-gb"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wQAAAoDAAAfNAAAvwcAABAAAAAmAAAACAAAAAEgAAAAAAAA"/>
              </a:ext>
            </a:extLst>
          </p:cNvSpPr>
          <p:nvPr>
            <p:ph type="title"/>
          </p:nvPr>
        </p:nvSpPr>
        <p:spPr>
          <a:xfrm>
            <a:off x="700405" y="494030"/>
            <a:ext cx="7772400" cy="765175"/>
          </a:xfrm>
        </p:spPr>
        <p:txBody>
          <a:bodyPr vert="horz" wrap="square" lIns="0" tIns="45720" rIns="0" bIns="0" numCol="1" spcCol="215900" anchor="b">
            <a:prstTxWarp prst="textNoShape">
              <a:avLst/>
            </a:prstTxWarp>
          </a:bodyPr>
          <a:lstStyle/>
          <a:p>
            <a:pPr algn="ctr">
              <a:spcAft>
                <a:spcPts val="0"/>
              </a:spcAft>
              <a:defRPr lang="en-us"/>
            </a:pPr>
            <a:r>
              <a:rPr lang="en-gb" sz="4400" cap="none">
                <a:solidFill>
                  <a:srgbClr val="FFC000"/>
                </a:solidFill>
                <a:effectLst>
                  <a:outerShdw dist="63500" dir="3600000" algn="tl" rotWithShape="0">
                    <a:srgbClr val="000000">
                      <a:alpha val="40000"/>
                    </a:srgbClr>
                  </a:outerShdw>
                </a:effectLst>
              </a:rPr>
              <a:t>R</a:t>
            </a:r>
            <a:r>
              <a:rPr lang="hr-hr" sz="4400" cap="none">
                <a:solidFill>
                  <a:srgbClr val="FFC000"/>
                </a:solidFill>
                <a:effectLst>
                  <a:outerShdw dist="63500" dir="3600000" algn="tl" rotWithShape="0">
                    <a:srgbClr val="000000">
                      <a:alpha val="40000"/>
                    </a:srgbClr>
                  </a:outerShdw>
                </a:effectLst>
              </a:rPr>
              <a:t>izikofaktori</a:t>
            </a:r>
            <a:r>
              <a:rPr lang="en-gb" sz="4400" cap="none">
                <a:solidFill>
                  <a:srgbClr val="FFC000"/>
                </a:solidFill>
                <a:effectLst>
                  <a:outerShdw dist="63500" dir="3600000" algn="tl" rotWithShape="0">
                    <a:srgbClr val="000000">
                      <a:alpha val="40000"/>
                    </a:srgbClr>
                  </a:outerShdw>
                </a:effectLst>
              </a:rPr>
              <a:t> </a:t>
            </a:r>
            <a:r>
              <a:rPr lang="hr-hr" sz="4400" cap="none">
                <a:solidFill>
                  <a:srgbClr val="FFC000"/>
                </a:solidFill>
                <a:effectLst>
                  <a:outerShdw dist="63500" dir="3600000" algn="tl" rotWithShape="0">
                    <a:srgbClr val="000000">
                      <a:alpha val="40000"/>
                    </a:srgbClr>
                  </a:outerShdw>
                </a:effectLst>
              </a:rPr>
              <a:t>osteoporoze</a:t>
            </a:r>
            <a:endParaRPr lang="en-gb" sz="4400" cap="none">
              <a:solidFill>
                <a:srgbClr val="FFC0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Im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AIAAAQJAABkOgAABy4AABAAAAAmAAAACAAAAAEAAAAAAAAA"/>
              </a:ext>
            </a:extLst>
          </p:cNvSpPr>
          <p:nvPr>
            <p:ph type="body" idx="1"/>
          </p:nvPr>
        </p:nvSpPr>
        <p:spPr>
          <a:xfrm>
            <a:off x="347980" y="1465580"/>
            <a:ext cx="9144000" cy="6016625"/>
          </a:xfrm>
        </p:spPr>
        <p:txBody>
          <a:bodyPr/>
          <a:lstStyle/>
          <a:p>
            <a:pPr>
              <a:buNone/>
              <a:defRPr lang="en-us"/>
            </a:pPr>
            <a:r>
              <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Rizikofaktori koji se mogu promijeniti</a:t>
            </a:r>
            <a:endParaRPr lang="en-gb" sz="2400" u="sng"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dugotrajno niski unos kalcija, D vitamina i bjelančevina</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(dugotrajne dijete</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anoreksija</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pušenje, pretjerano doziranje alkohola i kafe</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indeks tjelesne mase BM</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I</a:t>
            </a:r>
            <a:r>
              <a:rPr lang="en-gb" sz="2400" cap="none">
                <a:solidFill>
                  <a:srgbClr val="FFFFFF"/>
                </a:solidFill>
                <a:effectLst>
                  <a:outerShdw dist="63500" dir="3600000" algn="tl" rotWithShape="0">
                    <a:srgbClr val="000000">
                      <a:alpha val="40000"/>
                    </a:srgbClr>
                  </a:outerShdw>
                </a:effectLst>
                <a:latin typeface="Symbol" pitchFamily="1" charset="0"/>
                <a:ea typeface="Constantia" pitchFamily="0" charset="0"/>
                <a:cs typeface="Constantia" pitchFamily="0" charset="0"/>
              </a:rPr>
              <a:t></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19</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deficit estrogena (rana menopauza </a:t>
            </a:r>
            <a:r>
              <a:rPr lang="en-gb" sz="2400" cap="none">
                <a:solidFill>
                  <a:srgbClr val="FFFFFF"/>
                </a:solidFill>
                <a:effectLst>
                  <a:outerShdw dist="63500" dir="3600000" algn="tl" rotWithShape="0">
                    <a:srgbClr val="000000">
                      <a:alpha val="40000"/>
                    </a:srgbClr>
                  </a:outerShdw>
                </a:effectLst>
                <a:latin typeface="Symbol" pitchFamily="1" charset="0"/>
                <a:ea typeface="Constantia" pitchFamily="0" charset="0"/>
                <a:cs typeface="Constantia" pitchFamily="0" charset="0"/>
              </a:rPr>
              <a:t></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45 g.</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ili obostrana ovarijektomija</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i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prolongirana</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premenopauz</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alna</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amenorea </a:t>
            </a:r>
            <a:r>
              <a:rPr lang="en-gb" sz="2400" cap="none">
                <a:solidFill>
                  <a:srgbClr val="FFFFFF"/>
                </a:solidFill>
                <a:effectLst>
                  <a:outerShdw dist="63500" dir="3600000" algn="tl" rotWithShape="0">
                    <a:srgbClr val="000000">
                      <a:alpha val="40000"/>
                    </a:srgbClr>
                  </a:outerShdw>
                </a:effectLst>
                <a:latin typeface="Symbol" pitchFamily="1" charset="0"/>
                <a:ea typeface="Constantia" pitchFamily="0" charset="0"/>
                <a:cs typeface="Constantia" pitchFamily="0" charset="0"/>
              </a:rPr>
              <a:t></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1 g.)</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smetnje vida</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učestali padovi</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dugotrajna imobilizacija i nedovoljna tjelesna aktivnost</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krhko zdravlje  </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hr-hr"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arhitektonske prepreke</a:t>
            </a:r>
            <a:endParaRPr lang="en-gb" sz="24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AutoShape 2"/>
          <p:cNvSpPr>
            <a:extLst>
              <a:ext uri="smNativeData">
                <pr:smNativeData xmlns:pr="smNativeData" xmlns="smNativeData" val="SMDATA_15_sgOqZhMAAAAlAAAA3wAAAA0AAAAAkAAAAEgAAACQAAAASAAAAAAAAAABAAAAAgAAAAEAAABQAAAAX9IYraOq6j+TQiPCCADQP9kbUIQRAOA/oS3nUlxV5T8AAAAAAADgPwAAAAAAAOA/AAAAAAAA4D8AAAAAAADgPwAAAAAAAOA/AAAAAAAA4D8CAAAAjAAAAAEAAAAAAAAA/8wAAAAAAAgAAAAAAAAAAAAAAAAAAAAAAAAAAAAAAAAAAAAAeAAAAAEAAABAAAAAAAAAAAAAAABaAAAAAAAAAAAAAAAAAAAAAAAAAAAAAAAAAAAAAAAAAAAAAAAAAAAAAAAAAAAAAAAAAAAAAAAAAAAAAAAAAAAAAAAAAAAAAAAAAAAAFAAAADwAAAABAAAAAAAAAARhewoPAAAAAQAAACMAAAAjAAAAIwAAAB4AAAAAAAAASwAAAEsAAAAAAAAASwAAAEsAAAAVAAAAYAAAAAAAAAAAAAAADwAAACADAAAAAAAAAAAAAAEAAACgMgAAVgcAAKr4//8BAAAAf39/AAEAAABkAAAAAAAAABQAAABAHwAAAAAAACYAAAAAAAAAwOD//wAAAAAmAAAAZAAAABYAAABMAAAAAQAAAAAAAAAEAAAAAAAAAAEAAAAEYXsKAAAAABQAAAAUAAAAZAAAAGQAAAAAAAAAy8vLAAAAAAAUAAAAF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N/f38AAAAAA8vLywDAwP8Af39/AAAAAAAAAAAAAAAAAAAAAAAAAAAAIQAAABgAAAAUAAAAESsAAIQVAAAJNgAArR4AABAgAAAmAAAACAAAAP//////////"/>
              </a:ext>
            </a:extLst>
          </p:cNvSpPr>
          <p:nvPr/>
        </p:nvSpPr>
        <p:spPr>
          <a:xfrm rot="10800000" flipV="1">
            <a:off x="7000875" y="3497580"/>
            <a:ext cx="1783080" cy="1489075"/>
          </a:xfrm>
          <a:prstGeom prst="downArrowCallout">
            <a:avLst>
              <a:gd name="adj1" fmla="val 29936"/>
              <a:gd name="adj2" fmla="val 29937"/>
              <a:gd name="adj3" fmla="val 16667"/>
              <a:gd name="adj4" fmla="val 66667"/>
            </a:avLst>
          </a:prstGeom>
          <a:solidFill>
            <a:srgbClr val="FFCC00"/>
          </a:solidFill>
          <a:ln w="9525" cap="flat" cmpd="sng" algn="ctr">
            <a:solidFill>
              <a:schemeClr val="bg2"/>
            </a:solidFill>
            <a:prstDash val="solid"/>
            <a:headEnd type="none"/>
            <a:tailEnd type="none"/>
          </a:ln>
          <a:effectLst>
            <a:outerShdw blurRad="12700" dist="17961" dir="2700000" algn="ctr">
              <a:schemeClr val="bg2"/>
            </a:outerShdw>
          </a:effectLst>
        </p:spPr>
        <p:txBody>
          <a:bodyPr rot="10800000" vert="horz" wrap="none" lIns="91440" tIns="45720" rIns="91440" bIns="45720" numCol="1" spcCol="215900" anchor="ctr"/>
          <a:lstStyle/>
          <a:p>
            <a:pPr algn="ctr">
              <a:defRPr lang="en-us"/>
            </a:pPr>
            <a:r>
              <a:rPr lang="hr-hr" sz="16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Neuromuskularna</a:t>
            </a:r>
            <a:endParaRPr lang="hr-hr" sz="16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a:p>
            <a:pPr algn="ctr">
              <a:defRPr lang="en-us"/>
            </a:pPr>
            <a:r>
              <a:rPr lang="hr-hr" sz="16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funkcija</a:t>
            </a:r>
            <a:endParaRPr lang="en-us" sz="16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3" name="Rectangle 3"/>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gEAAOABAADNNQAAqQsAABAAAAAmAAAACAAAAAEgAAAAAAAA"/>
              </a:ext>
            </a:extLst>
          </p:cNvSpPr>
          <p:nvPr>
            <p:ph type="title"/>
          </p:nvPr>
        </p:nvSpPr>
        <p:spPr>
          <a:xfrm>
            <a:off x="316230" y="304800"/>
            <a:ext cx="8429625" cy="1590675"/>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chemeClr val="tx1"/>
                </a:solidFill>
                <a:effectLst>
                  <a:outerShdw dist="63500" dir="3600000" algn="tl" rotWithShape="0">
                    <a:srgbClr val="000000">
                      <a:alpha val="40000"/>
                    </a:srgbClr>
                  </a:outerShdw>
                </a:effectLst>
              </a:rPr>
              <a:t>Nedovoljna količina vitamina</a:t>
            </a:r>
            <a:r>
              <a:rPr lang="en-us" sz="4400" cap="none">
                <a:solidFill>
                  <a:schemeClr val="tx1"/>
                </a:solidFill>
                <a:effectLst>
                  <a:outerShdw dist="63500" dir="3600000" algn="tl" rotWithShape="0">
                    <a:srgbClr val="000000">
                      <a:alpha val="40000"/>
                    </a:srgbClr>
                  </a:outerShdw>
                </a:effectLst>
              </a:rPr>
              <a:t> D* </a:t>
            </a:r>
            <a:r>
              <a:rPr lang="hr-hr" sz="4400" cap="none">
                <a:solidFill>
                  <a:schemeClr val="tx1"/>
                </a:solidFill>
                <a:effectLst>
                  <a:outerShdw dist="63500" dir="3600000" algn="tl" rotWithShape="0">
                    <a:srgbClr val="000000">
                      <a:alpha val="40000"/>
                    </a:srgbClr>
                  </a:outerShdw>
                </a:effectLst>
              </a:rPr>
              <a:t>ima važne posljedice</a:t>
            </a:r>
            <a:endParaRPr lang="en-us" sz="4400" cap="none">
              <a:solidFill>
                <a:schemeClr val="tx1"/>
              </a:solidFill>
              <a:effectLst>
                <a:outerShdw dist="63500" dir="3600000" algn="tl" rotWithShape="0">
                  <a:srgbClr val="000000">
                    <a:alpha val="40000"/>
                  </a:srgbClr>
                </a:outerShdw>
              </a:effectLst>
            </a:endParaRPr>
          </a:p>
        </p:txBody>
      </p:sp>
      <p:sp>
        <p:nvSpPr>
          <p:cNvPr id="4" name="Text Box 4"/>
          <p:cNvSpPr>
            <a:extLst>
              <a:ext uri="smNativeData">
                <pr:smNativeData xmlns:pr="smNativeData" xmlns="smNativeData" val="SMDATA_15_sgOqZhMAAAAlAAAAZAAAAE0AAAAAkAAAAEgAAACQAAAAS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AEAACwkAAAGNgAA9SgAABAgAAAmAAAACAAAAP//////////"/>
              </a:ext>
            </a:extLst>
          </p:cNvSpPr>
          <p:nvPr/>
        </p:nvSpPr>
        <p:spPr>
          <a:xfrm>
            <a:off x="215900" y="5880100"/>
            <a:ext cx="8566150" cy="777875"/>
          </a:xfrm>
          <a:prstGeom prst="rect">
            <a:avLst/>
          </a:prstGeom>
          <a:noFill/>
          <a:ln>
            <a:noFill/>
          </a:ln>
          <a:effectLst/>
        </p:spPr>
        <p:txBody>
          <a:bodyPr vert="horz" wrap="square" lIns="91440" tIns="45720" rIns="91440" bIns="45720" numCol="1" spcCol="215900" anchor="b"/>
          <a:lstStyle/>
          <a:p>
            <a:pPr>
              <a:spcBef>
                <a:spcPts val="430"/>
              </a:spcBef>
              <a:defRPr lang="en-us"/>
            </a:pPr>
            <a:r>
              <a:rPr lang="en-us"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a:t>
            </a:r>
            <a:r>
              <a:rPr lang="hr-hr"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Nedovoljna količina vitamina</a:t>
            </a:r>
            <a:r>
              <a:rPr lang="en-us"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 D </a:t>
            </a:r>
            <a:r>
              <a:rPr lang="hr-hr"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se definira kao 2</a:t>
            </a:r>
            <a:r>
              <a:rPr lang="en-us"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5(OH)D </a:t>
            </a:r>
            <a:r>
              <a:rPr lang="hr-hr"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seruma </a:t>
            </a:r>
            <a:r>
              <a:rPr lang="en-us" sz="1200" b="0" cap="none">
                <a:effectLst>
                  <a:outerShdw dist="63500" dir="3600000" algn="tl" rotWithShape="0">
                    <a:srgbClr val="000000">
                      <a:alpha val="40000"/>
                    </a:srgbClr>
                  </a:outerShdw>
                </a:effectLst>
                <a:latin typeface="Calibri" pitchFamily="2" charset="0"/>
                <a:ea typeface="Arial" pitchFamily="1" charset="0"/>
                <a:cs typeface="Arial" pitchFamily="1" charset="0"/>
              </a:rPr>
              <a:t>&lt;30 ng/ml</a:t>
            </a:r>
            <a:endParaRPr lang="en-us" sz="1200" b="0" cap="none">
              <a:effectLst>
                <a:outerShdw dist="63500" dir="3600000" algn="tl" rotWithShape="0">
                  <a:srgbClr val="000000">
                    <a:alpha val="40000"/>
                  </a:srgbClr>
                </a:outerShdw>
              </a:effectLst>
              <a:latin typeface="Calibri" pitchFamily="2" charset="0"/>
              <a:ea typeface="Arial" pitchFamily="1" charset="0"/>
              <a:cs typeface="Arial" pitchFamily="1" charset="0"/>
            </a:endParaRPr>
          </a:p>
          <a:p>
            <a:pPr>
              <a:spcBef>
                <a:spcPts val="360"/>
              </a:spcBef>
              <a:defRPr lang="en-us"/>
            </a:pPr>
            <a:r>
              <a:rPr lang="hr-hr"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Prilagođeno iz:</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Parfitt AM et al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Am J Clin Nutr</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1982;36:1014–1031; Allain TJ, Dhesi J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Gerontology</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2003;49:273–278; Holick MF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Osteoporos Int </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1998;</a:t>
            </a:r>
            <a:b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8(suppl 2):S24–S29; DeLuca HF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Metabolism</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1990;39(suppl 1):3–9; Lips P. In: Draper HH, ed.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Advances in Nutritional Research</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New York, </a:t>
            </a:r>
            <a:b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Plenum Press, 1994:151–165; Pfeifer M et al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Trends Endocrinol Metab</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1999;10:417–420; Heaney RP </a:t>
            </a:r>
            <a:r>
              <a:rPr lang="en-us" sz="1000" b="0" i="1" cap="none">
                <a:effectLst>
                  <a:outerShdw dist="63500" dir="3600000" algn="tl" rotWithShape="0">
                    <a:srgbClr val="000000">
                      <a:alpha val="40000"/>
                    </a:srgbClr>
                  </a:outerShdw>
                </a:effectLst>
                <a:latin typeface="Calibri" pitchFamily="2" charset="0"/>
                <a:ea typeface="Arial" pitchFamily="1" charset="0"/>
                <a:cs typeface="Arial" pitchFamily="1" charset="0"/>
              </a:rPr>
              <a:t>Osteoporos Int</a:t>
            </a:r>
            <a:r>
              <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rPr>
              <a:t> 2000;11:553–555.</a:t>
            </a:r>
            <a:endParaRPr lang="en-us" sz="1000" b="0" cap="none">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5" name="AutoShape 6"/>
          <p:cNvSpPr>
            <a:extLst>
              <a:ext uri="smNativeData">
                <pr:smNativeData xmlns:pr="smNativeData" xmlns="smNativeData" val="SMDATA_15_sgOqZhMAAAAlAAAA3wAAAA0AAAAAkAAAAEgAAACQAAAASAAAAAAAAAABAAAAAgAAAAEAAABQAAAAX9IYraOq6j+TQiPCCADQP9kbUIQRAOA/oS3nUlxV5T8AAAAAAADgPwAAAAAAAOA/AAAAAAAA4D8AAAAAAADgPwAAAAAAAOA/AAAAAAAA4D8CAAAAjAAAAAEAAAAAAAAA/8wAAAAAAAgAAAAAAAAAAAAAAAAAAAAAAAAAAAAAAAAAAAAAeAAAAAEAAABAAAAAAAAAAAAAAABaAAAAAAAAAAAAAAAAAAAAAAAAAAAAAAAAAAAAAAAAAAAAAAAAAAAAAAAAAAAAAAAAAAAAAAAAAAAAAAAAAAAAAAAAAAAAAAAAAAAAFAAAADwAAAABAAAAAAAAAARhewoPAAAAAQAAACMAAAAjAAAAIwAAAB4AAAAAAAAASwAAAEsAAAAAAAAASwAAAEsAAAAVAAAAYAAAAAAAAAAAAAAADwAAACADAAAAAAAAAAAAAAEAAACgMgAAVgcAAKr4//8BAAAAf39/AAEAAABkAAAAAAAAABQAAABAHwAAAAAAACYAAAAAAAAAwOD//wAAAAAmAAAAZAAAABYAAABMAAAAAQAAAAAAAAAEAAAAAAAAAAEAAAAEYXsKAAAAABQAAAAUAAAAZAAAAGQAAAAAAAAAy8vLAAAAAAAUAAAAF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N/f38AAAAAA8vLywDAwP8Af39/AAAAAAAAAAAAAAAAAAAAAAAAAAAAIQAAABgAAAAUAAAAgBQAAIQVAAB3HwAArR4AABAgAAAmAAAACAAAAP//////////"/>
              </a:ext>
            </a:extLst>
          </p:cNvSpPr>
          <p:nvPr/>
        </p:nvSpPr>
        <p:spPr>
          <a:xfrm rot="10800000" flipV="1">
            <a:off x="3332480" y="3497580"/>
            <a:ext cx="1782445" cy="1489075"/>
          </a:xfrm>
          <a:prstGeom prst="downArrowCallout">
            <a:avLst>
              <a:gd name="adj1" fmla="val 29925"/>
              <a:gd name="adj2" fmla="val 29926"/>
              <a:gd name="adj3" fmla="val 16667"/>
              <a:gd name="adj4" fmla="val 66667"/>
            </a:avLst>
          </a:prstGeom>
          <a:solidFill>
            <a:srgbClr val="FFCC00"/>
          </a:solidFill>
          <a:ln w="9525" cap="flat" cmpd="sng" algn="ctr">
            <a:solidFill>
              <a:schemeClr val="bg2"/>
            </a:solidFill>
            <a:prstDash val="solid"/>
            <a:headEnd type="none"/>
            <a:tailEnd type="none"/>
          </a:ln>
          <a:effectLst>
            <a:outerShdw blurRad="12700" dist="17961" dir="2700000" algn="ctr">
              <a:schemeClr val="bg2"/>
            </a:outerShdw>
          </a:effectLst>
        </p:spPr>
        <p:txBody>
          <a:bodyPr rot="10800000" vert="horz" wrap="none" lIns="91440" tIns="45720" rIns="91440" bIns="45720" numCol="1" spcCol="215900" anchor="ctr"/>
          <a:lstStyle/>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Arial" pitchFamily="1" charset="0"/>
              </a:rPr>
              <a:t>Mineralna </a:t>
            </a:r>
            <a:endPar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Arial" pitchFamily="1" charset="0"/>
              </a:rPr>
              <a:t>gustoća kostiju</a:t>
            </a:r>
            <a:endParaRPr lang="en-us"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6" name="AutoShape 7"/>
          <p:cNvSpPr>
            <a:extLst>
              <a:ext uri="smNativeData">
                <pr:smNativeData xmlns:pr="smNativeData" xmlns="smNativeData" val="SMDATA_15_sgOqZhMAAAAlAAAA3wAAAA0AAAAAkAAAAEgAAACQAAAASAAAAAAAAAABAAAAAgAAAAEAAABQAAAAX9IYraOq6j+TQiPCCADQP9kbUIQRAOA/oS3nUlxV5T8AAAAAAADgPwAAAAAAAOA/AAAAAAAA4D8AAAAAAADgPwAAAAAAAOA/AAAAAAAA4D8CAAAAjAAAAAEAAAAAAAAA/8wAAAAAAAgAAAAAAAAAAAAAAAAAAAAAAAAAAAAAAAAAAAAAeAAAAAEAAABAAAAAAAAAAAAAAABaAAAAAAAAAAAAAAAAAAAAAAAAAAAAAAAAAAAAAAAAAAAAAAAAAAAAAAAAAAAAAAAAAAAAAAAAAAAAAAAAAAAAAAAAAAAAAAAAAAAAFAAAADwAAAABAAAAAAAAAARhewoPAAAAAQAAACMAAAAjAAAAIwAAAB4AAAAAAAAASwAAAEsAAAAAAAAASwAAAEsAAAAVAAAAYAAAAAAAAAAAAAAADwAAACADAAAAAAAAAAAAAAEAAACgMgAAVgcAAKr4//8BAAAAf39/AAEAAABkAAAAAAAAABQAAABAHwAAAAAAACYAAAAAAAAAwOD//wAAAAAmAAAAZAAAABYAAABMAAAAAQAAAAAAAAAEAAAAAAAAAAEAAAAEYXsKAAAAABQAAAAUAAAAZAAAAGQAAAAAAAAAy8vLAAAAAAAUAAAAF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N/f38AAAAAA8vLywDAwP8Af39/AAAAAAAAAAAAAAAAAAAAAAAAAAAAIQAAABgAAAAUAAAA1woAAGkNAADPFQAAkhYAABAgAAAmAAAACAAAAP//////////"/>
              </a:ext>
            </a:extLst>
          </p:cNvSpPr>
          <p:nvPr/>
        </p:nvSpPr>
        <p:spPr>
          <a:xfrm rot="10800000">
            <a:off x="1762125" y="2179955"/>
            <a:ext cx="1783080" cy="1489075"/>
          </a:xfrm>
          <a:prstGeom prst="downArrowCallout">
            <a:avLst>
              <a:gd name="adj1" fmla="val 29936"/>
              <a:gd name="adj2" fmla="val 29937"/>
              <a:gd name="adj3" fmla="val 16667"/>
              <a:gd name="adj4" fmla="val 66667"/>
            </a:avLst>
          </a:prstGeom>
          <a:solidFill>
            <a:srgbClr val="FFCC00"/>
          </a:solidFill>
          <a:ln w="9525" cap="flat" cmpd="sng" algn="ctr">
            <a:solidFill>
              <a:schemeClr val="bg2"/>
            </a:solidFill>
            <a:prstDash val="solid"/>
            <a:headEnd type="none"/>
            <a:tailEnd type="none"/>
          </a:ln>
          <a:effectLst>
            <a:outerShdw blurRad="12700" dist="17961" dir="2700000" algn="ctr">
              <a:schemeClr val="bg2"/>
            </a:outerShdw>
          </a:effectLst>
        </p:spPr>
        <p:txBody>
          <a:bodyPr rot="10800000" vert="horz" wrap="none" lIns="91440" tIns="45720" rIns="91440" bIns="45720" numCol="1" spcCol="215900" anchor="ctr"/>
          <a:lstStyle/>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Paratiroidni </a:t>
            </a:r>
            <a:endPar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hormon</a:t>
            </a:r>
            <a:endParaRPr lang="en-us"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7" name="AutoShape 8"/>
          <p:cNvSpPr>
            <a:extLst>
              <a:ext uri="smNativeData">
                <pr:smNativeData xmlns:pr="smNativeData" xmlns="smNativeData" val="SMDATA_15_sgOqZhMAAAAlAAAA3wAAAA0AAAAAkAAAAEgAAACQAAAASAAAAAAAAAABAAAAAAAAAAEAAABQAAAAX9IYraOq6j+TQiPCCADQP9kbUIQRAOA/oS3nUlxV5T8AAAAAAADgPwAAAAAAAOA/AAAAAAAA4D8AAAAAAADgPwAAAAAAAOA/AAAAAAAA4D8CAAAAjAAAAAEAAAAAAAAA/8wAAAAAAAgAAAAAAAAAAAAAAAAAAAAAAAAAAAAAAAAAAAAAeAAAAAEAAABAAAAAAAAAAAAAAABaAAAAAAAAAAAAAAAAAAAAAAAAAAAAAAAAAAAAAAAAAAAAAAAAAAAAAAAAAAAAAAAAAAAAAAAAAAAAAAAAAAAAAAAAAAAAAAAAAAAAFAAAADwAAAABAAAAAAAAAARhewoPAAAAAQAAACMAAAAjAAAAIwAAAB4AAAAAAAAASwAAAEsAAAAAAAAASwAAAEsAAAAVAAAAYAAAAAAAAAAAAAAADwAAACADAAAAAAAAAAAAAAEAAACgMgAAVgcAAKr4//8BAAAAf39/AAEAAABkAAAAAAAAABQAAABAHwAAAAAAACYAAAAAAAAAwOD//wAAAAAmAAAAZAAAABYAAABMAAAAAQAAAAAAAAAEAAAAAAAAAAEAAAAEYXsKAAAAABQAAAAUAAAAZAAAAGQAAAAAAAAAy8vLAAAAAAAUAAAAFAAAAGQAAABkAAAAAAAAABcAAAAUAAAAAAAAAAAAAAD/fwAA/38AAAAAAAAJAAAABAAAAMwN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N/f38AAAAAA8vLywDAwP8Af39/AAAAAAAAAAAAAAAAAAAAAAAAAAAAIQAAABgAAAAUAAAANgEAAE8LAAAuDAAAeBQAABAgAAAmAAAACAAAAP//////////"/>
              </a:ext>
            </a:extLst>
          </p:cNvSpPr>
          <p:nvPr/>
        </p:nvSpPr>
        <p:spPr>
          <a:xfrm>
            <a:off x="196850" y="1838325"/>
            <a:ext cx="1783080" cy="1489075"/>
          </a:xfrm>
          <a:prstGeom prst="downArrowCallout">
            <a:avLst>
              <a:gd name="adj1" fmla="val 29936"/>
              <a:gd name="adj2" fmla="val 29937"/>
              <a:gd name="adj3" fmla="val 16667"/>
              <a:gd name="adj4" fmla="val 66667"/>
            </a:avLst>
          </a:prstGeom>
          <a:solidFill>
            <a:srgbClr val="FFCC00"/>
          </a:solidFill>
          <a:ln w="9525" cap="flat" cmpd="sng" algn="ctr">
            <a:solidFill>
              <a:schemeClr val="bg2"/>
            </a:solidFill>
            <a:prstDash val="solid"/>
            <a:headEnd type="none"/>
            <a:tailEnd type="none"/>
          </a:ln>
          <a:effectLst>
            <a:outerShdw blurRad="12700" dist="17961" dir="2700000" algn="ctr">
              <a:schemeClr val="bg2"/>
            </a:outerShdw>
          </a:effectLst>
        </p:spPr>
        <p:txBody>
          <a:bodyPr vert="horz" wrap="none" lIns="91440" tIns="45720" rIns="91440" bIns="45720" numCol="1" spcCol="215900" anchor="ctr"/>
          <a:lstStyle/>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Apsorpcija </a:t>
            </a:r>
            <a:endPar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a:p>
            <a:pPr algn="ctr">
              <a:defRPr lang="en-us"/>
            </a:pPr>
            <a:r>
              <a:rPr lang="hr-hr"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kalcija</a:t>
            </a:r>
            <a:endParaRPr lang="en-us" sz="18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8" name="AutoShape 9"/>
          <p:cNvSpPr>
            <a:extLst>
              <a:ext uri="smNativeData">
                <pr:smNativeData xmlns:pr="smNativeData" xmlns="smNativeData" val="SMDATA_15_sgOqZhMAAAAlAAAA3wAAAA0AAAAAkAAAAEgAAACQAAAASAAAAAAAAAABAAAAAgAAAAEAAABQAAAAX9IYraOq6j+3p456CgDQPwAAAAAAAOA/oS3nUlxV5T8AAAAAAADgPwAAAAAAAOA/AAAAAAAA4D8AAAAAAADgPwAAAAAAAOA/AAAAAAAA4D8CAAAAjAAAAAEAAAAAAAAA/wAAAAAAAAgAAAAAAAAAAAAAAAAAAAAAAAAAAAAAAAAAAAAAeAAAAAEAAABAAAAAAAAAAAAAAABaAAAAAAAAAAAAAAAAAAAAAAAAAAAAAAAAAAAAAAAAAAAAAAAAAAAAAAAAAAAAAAAAAAAAAAAAAAAAAAAAAAAAAAAAAAAAAAAAAAAAFAAAADwAAAABAAAAAAAAAARhewoPAAAAAQAAACMAAAAjAAAAIwAAAB4AAAAAAAAASwAAAEsAAAAAAAAASwAAAEsAAAAVAAAAYAAAAAAAAAAAAAAADwAAACADAAAAAAAAAAAAAAEAAACgMgAAVgcAAKr4//8BAAAAf39/AAEAAABkAAAAAAAAABQAAABAHwAAAAAAACYAAAAAAAAAwOD//wAAAAAmAAAAZAAAABYAAABMAAAAAQAAAAAAAAAEAAAAAAAAAAEAAAAEYXsKAAAAABQAAAAUAAAAZAAAAGQAAAAAAAAAy8vLAAAAAAAUAAAAFAAAAGQAAABkAAAAAAAAABcAAAAUAAAAAAAAAAAAAAD/fwAA/38AAAAAAAAJAAAABAAAAEg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wAAAAAAAAEAAAAAAAAAAAAAAAAAAAAAAAAAAAAAAAAAAAAAAAAAAAAAAAN/f38AAAAAA8vLywDAwP8Af39/AAAAAAAAAAAAAAAAAAAAAAAAAAAAIQAAABgAAAAUAAAA5R0AAGEVAABgLAAA2iMAABAgAAAmAAAACAAAAP//////////"/>
              </a:ext>
            </a:extLst>
          </p:cNvSpPr>
          <p:nvPr/>
        </p:nvSpPr>
        <p:spPr>
          <a:xfrm rot="10800000">
            <a:off x="4859655" y="3475355"/>
            <a:ext cx="2353945" cy="2352675"/>
          </a:xfrm>
          <a:prstGeom prst="downArrowCallout">
            <a:avLst>
              <a:gd name="adj1" fmla="val 25014"/>
              <a:gd name="adj2" fmla="val 25014"/>
              <a:gd name="adj3" fmla="val 16667"/>
              <a:gd name="adj4" fmla="val 66667"/>
            </a:avLst>
          </a:prstGeom>
          <a:solidFill>
            <a:srgbClr val="FF0000"/>
          </a:solidFill>
          <a:ln w="9525" cap="flat" cmpd="sng" algn="ctr">
            <a:solidFill>
              <a:schemeClr val="bg2"/>
            </a:solidFill>
            <a:prstDash val="solid"/>
            <a:headEnd type="none"/>
            <a:tailEnd type="none"/>
          </a:ln>
          <a:effectLst>
            <a:outerShdw blurRad="12700" dist="17961" dir="2700000" algn="ctr">
              <a:schemeClr val="bg2"/>
            </a:outerShdw>
          </a:effectLst>
        </p:spPr>
        <p:txBody>
          <a:bodyPr rot="10800000" vert="horz" wrap="none" lIns="91440" tIns="45720" rIns="91440" bIns="45720" numCol="1" spcCol="215900" anchor="ctr"/>
          <a:lstStyle/>
          <a:p>
            <a:pPr algn="ctr">
              <a:defRPr lang="en-us"/>
            </a:pPr>
            <a:r>
              <a:rPr lang="hr-hr" sz="24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Rizik od </a:t>
            </a:r>
            <a:endParaRPr lang="hr-hr" sz="24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a:p>
            <a:pPr algn="ctr">
              <a:defRPr lang="en-us"/>
            </a:pPr>
            <a:r>
              <a:rPr lang="hr-hr" sz="24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rPr>
              <a:t>frakture</a:t>
            </a:r>
            <a:endParaRPr lang="en-us" sz="2400" cap="none">
              <a:solidFill>
                <a:schemeClr val="bg2"/>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9" name="Rectangle 10"/>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ZfBl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wEAAAUhAADTCQAA6iIAABAgAAAmAAAACAAAAP//////////"/>
              </a:ext>
            </a:extLst>
          </p:cNvSpPr>
          <p:nvPr/>
        </p:nvSpPr>
        <p:spPr>
          <a:xfrm>
            <a:off x="255905" y="5367655"/>
            <a:ext cx="1341120" cy="307975"/>
          </a:xfrm>
          <a:prstGeom prst="rect">
            <a:avLst/>
          </a:prstGeom>
          <a:noFill/>
          <a:ln>
            <a:noFill/>
          </a:ln>
          <a:effectLst/>
        </p:spPr>
        <p:txBody>
          <a:bodyPr vert="horz" wrap="none" lIns="91440" tIns="45720" rIns="91440" bIns="45720" numCol="1" spcCol="215900" anchor="t"/>
          <a:lstStyle/>
          <a:p>
            <a:pPr>
              <a:spcBef>
                <a:spcPts val="500"/>
              </a:spcBef>
              <a:defRPr lang="en-us"/>
            </a:pPr>
            <a:r>
              <a:rPr lang="hr-hr" b="0" cap="none">
                <a:effectLst>
                  <a:outerShdw dist="63500" dir="3600000" algn="tl" rotWithShape="0">
                    <a:srgbClr val="000000">
                      <a:alpha val="40000"/>
                    </a:srgbClr>
                  </a:outerShdw>
                </a:effectLst>
                <a:latin typeface="Calibri" pitchFamily="2" charset="0"/>
                <a:ea typeface="Arial" pitchFamily="1" charset="0"/>
                <a:cs typeface="Calibri" pitchFamily="2" charset="0"/>
              </a:rPr>
              <a:t>Slobodan prikaz</a:t>
            </a:r>
            <a:endParaRPr lang="en-us" b="0" cap="none">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wEAABoEAAC1NgAAmwgAABAAAAAmAAAACAAAAAEgAAAAAAAA"/>
              </a:ext>
            </a:extLst>
          </p:cNvSpPr>
          <p:nvPr>
            <p:ph type="title"/>
          </p:nvPr>
        </p:nvSpPr>
        <p:spPr>
          <a:xfrm>
            <a:off x="250825" y="666750"/>
            <a:ext cx="8642350" cy="732155"/>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rgbClr val="FFC000"/>
                </a:solidFill>
                <a:effectLst>
                  <a:outerShdw dist="63500" dir="3600000" algn="tl" rotWithShape="0">
                    <a:srgbClr val="000000">
                      <a:alpha val="40000"/>
                    </a:srgbClr>
                  </a:outerShdw>
                </a:effectLst>
              </a:rPr>
              <a:t>Bolesti kao rizikofaktori osteoporoze</a:t>
            </a:r>
            <a:endParaRPr lang="hr-hr" sz="4400" cap="none">
              <a:solidFill>
                <a:srgbClr val="FFC0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gMAAG0JAABAOAAAQysAABAAAAAmAAAACAAAAAEAAAAAAAAA"/>
              </a:ext>
            </a:extLst>
          </p:cNvSpPr>
          <p:nvPr>
            <p:ph type="body" idx="1"/>
          </p:nvPr>
        </p:nvSpPr>
        <p:spPr>
          <a:xfrm>
            <a:off x="506730" y="1532255"/>
            <a:ext cx="8637270" cy="5500370"/>
          </a:xfrm>
        </p:spPr>
        <p:txBody>
          <a:bodyPr/>
          <a:lstStyle/>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Primarni hiperparatireoidizam</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Hipogonadizam, amenorea, hronična anovulacija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Cushingov sindrom</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Tireotoksikoza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Šećerna bolest</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RA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Malapsorpcija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Hronična bubrežna insuficijencija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Hronična opstruktivna bolest pluća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Transplantacija organa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Anemija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Osteogenesis imperfekta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Neka hematološka oboljenja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Sarkoidoza</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a:lnSpc>
                <a:spcPct val="90000"/>
              </a:lnSpc>
              <a:buClr>
                <a:srgbClr val="FFFF00"/>
              </a:buClr>
              <a:buFont typeface="Arial" pitchFamily="1" charset="0"/>
              <a:buChar char="•"/>
              <a:defRPr lang="en-us"/>
            </a:pPr>
            <a:r>
              <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Multipli  mijelom</a:t>
            </a:r>
            <a:endParaRPr lang="hr-hr" sz="20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AEAAG0GAABAOAAAzwsAABAAAAAmAAAACAAAAAEgAAAAAAAA"/>
              </a:ext>
            </a:extLst>
          </p:cNvSpPr>
          <p:nvPr>
            <p:ph type="title"/>
          </p:nvPr>
        </p:nvSpPr>
        <p:spPr>
          <a:xfrm>
            <a:off x="190500" y="1044575"/>
            <a:ext cx="8953500" cy="875030"/>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rgbClr val="FFC000"/>
                </a:solidFill>
                <a:effectLst>
                  <a:outerShdw dist="63500" dir="3600000" algn="tl" rotWithShape="0">
                    <a:srgbClr val="000000">
                      <a:alpha val="40000"/>
                    </a:srgbClr>
                  </a:outerShdw>
                </a:effectLst>
              </a:rPr>
              <a:t>Lijekovi koji povećavaju rizik od osteoporoze</a:t>
            </a:r>
            <a:endParaRPr lang="hr-hr" sz="4400" cap="none">
              <a:solidFill>
                <a:srgbClr val="FFC0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UAAJ4MAABnNAAAiigAABAAAAAmAAAACAAAAAEgAAAAAAAA"/>
              </a:ext>
            </a:extLst>
          </p:cNvSpPr>
          <p:nvPr>
            <p:ph type="body" idx="1"/>
          </p:nvPr>
        </p:nvSpPr>
        <p:spPr>
          <a:xfrm>
            <a:off x="812800" y="2051050"/>
            <a:ext cx="7705725" cy="4538980"/>
          </a:xfrm>
        </p:spPr>
        <p:txBody>
          <a:bodyPr vert="horz" wrap="square" lIns="91440" tIns="45720" rIns="91440" bIns="45720" numCol="1" spcCol="215900" anchor="t">
            <a:prstTxWarp prst="textNoShape">
              <a:avLst/>
            </a:prstTxWarp>
          </a:bodyPr>
          <a:lstStyle/>
          <a:p>
            <a:pPr lvl="1" indent="-273050">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dugotrajno liječenje kortikosteroidima (ekvivalent pronizona </a:t>
            </a:r>
            <a:r>
              <a:rPr lang="en-us"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&gt;</a:t>
            </a: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5 mg /dan duže od 3 mjeseca)</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Clr>
                <a:srgbClr val="FFFF00"/>
              </a:buClr>
              <a:buFont typeface="Wingdings" pitchFamily="0" charset="0"/>
              <a:buChar char="Ø"/>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50000"/>
              </a:lnSpc>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kemoterapija, imunosupresivi, </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None/>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50000"/>
              </a:lnSpc>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antikonvulzivi</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None/>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50000"/>
              </a:lnSpc>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prekomjerna doza hormona štitnjače</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None/>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50000"/>
              </a:lnSpc>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lijekovi koji dugotrajno koče funkciju gonada</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Clr>
                <a:srgbClr val="FFFF00"/>
              </a:buClr>
              <a:buFont typeface="Wingdings" pitchFamily="0" charset="0"/>
              <a:buChar char="Ø"/>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50000"/>
              </a:lnSpc>
              <a:buClr>
                <a:srgbClr val="FFFF00"/>
              </a:buCl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dugotrajna antikoagulantna terapija (heparin) …</a:t>
            </a: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50000"/>
              </a:lnSpc>
              <a:buNone/>
              <a:defRPr lang="en-us"/>
            </a:pPr>
            <a:endParaRPr lang="hr-hr"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Tx/>
              <a:buFont typeface="Wingdings" pitchFamily="0" charset="0"/>
              <a:buChar char="v"/>
              <a:defRPr lang="en-us"/>
            </a:pPr>
            <a:endParaRPr lang="en-us" sz="28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QMAAMD+//+xNQAAQAsAABAAAAAmAAAACAAAAAEAAAAAAAAA"/>
              </a:ext>
            </a:extLst>
          </p:cNvSpPr>
          <p:nvPr>
            <p:ph type="title"/>
          </p:nvPr>
        </p:nvSpPr>
        <p:spPr>
          <a:xfrm>
            <a:off x="498475" y="-203200"/>
            <a:ext cx="8229600" cy="2032000"/>
          </a:xfrm>
        </p:spPr>
        <p:txBody>
          <a:bodyPr/>
          <a:lstStyle/>
          <a:p>
            <a:pPr algn="ctr">
              <a:defRPr lang="en-us"/>
            </a:pPr>
            <a:r>
              <a:rPr lang="hr-hr" sz="5400" cap="none">
                <a:solidFill>
                  <a:srgbClr val="FFC000"/>
                </a:solidFill>
              </a:rPr>
              <a:t> </a:t>
            </a:r>
            <a:r>
              <a:rPr lang="hr-hr" sz="4400" cap="none">
                <a:solidFill>
                  <a:srgbClr val="FFC000"/>
                </a:solidFill>
                <a:effectLst>
                  <a:outerShdw dist="63500" dir="3600000" algn="tl" rotWithShape="0">
                    <a:srgbClr val="000000">
                      <a:alpha val="40000"/>
                    </a:srgbClr>
                  </a:outerShdw>
                </a:effectLst>
              </a:rPr>
              <a:t>DIJAGNOSTIKA</a:t>
            </a:r>
            <a:br/>
            <a:endParaRPr lang="en-us" sz="2800" cap="none">
              <a:solidFill>
                <a:srgbClr val="FFFFFF"/>
              </a:solidFill>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AcAADoHAADtKwAA/SMAABAAAAAmAAAACAAAAAEgAAAAAAAA"/>
              </a:ext>
            </a:extLst>
          </p:cNvSpPr>
          <p:nvPr>
            <p:ph type="body" idx="1"/>
          </p:nvPr>
        </p:nvSpPr>
        <p:spPr>
          <a:xfrm>
            <a:off x="1211580" y="1174750"/>
            <a:ext cx="5928995" cy="4675505"/>
          </a:xfrm>
        </p:spPr>
        <p:txBody>
          <a:bodyPr vert="horz" wrap="square" lIns="91440" tIns="45720" rIns="91440" bIns="45720" numCol="1" spcCol="215900" anchor="t">
            <a:prstTxWarp prst="textNoShape">
              <a:avLst/>
            </a:prstTxWarp>
          </a:bodyPr>
          <a:lstStyle/>
          <a:p>
            <a:pPr>
              <a:lnSpc>
                <a:spcPct val="60000"/>
              </a:lnSpc>
              <a:buNone/>
              <a:defRPr lang="en-us"/>
            </a:pPr>
            <a:r>
              <a:rPr lang="en-us" sz="10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endParaRPr lang="bs-Latn-ba" sz="10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endParaRPr lang="bs-Latn-ba" sz="10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endParaRPr lang="bs-Latn-ba" sz="20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endParaRPr lang="bs-Latn-ba" sz="28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r>
              <a:rPr lang="bs-Latn-ba" sz="28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1. Denzitometrija   </a:t>
            </a:r>
            <a:endParaRPr lang="bs-Latn-ba" sz="28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endParaRPr lang="bs-Latn-ba" sz="15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lnSpc>
                <a:spcPct val="60000"/>
              </a:lnSpc>
              <a:buNone/>
              <a:defRPr lang="en-us"/>
            </a:pPr>
            <a:endParaRPr lang="bs-Latn-ba" sz="15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r>
              <a:rPr lang="bs-Latn-ba" sz="20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DXA</a:t>
            </a:r>
            <a:r>
              <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endPar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3" indent="-273050">
              <a:buNone/>
              <a:defRPr lang="en-us"/>
            </a:pPr>
            <a:r>
              <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 zlatni standard</a:t>
            </a:r>
            <a:endPar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3" indent="-273050">
              <a:buNone/>
              <a:defRPr lang="en-us"/>
            </a:pPr>
            <a:r>
              <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 min. doza</a:t>
            </a:r>
            <a:r>
              <a:rPr lang="hr-hr"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zračenja</a:t>
            </a:r>
            <a:endPar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3" indent="-273050">
              <a:buNone/>
              <a:defRPr lang="en-us"/>
            </a:pPr>
            <a:r>
              <a:rPr lang="en-us"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 kratko trajanje</a:t>
            </a:r>
            <a:endParaRPr lang="hr-hr" sz="24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endPar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r>
              <a:rPr lang="bs-Latn-ba"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UZV</a:t>
            </a:r>
            <a:r>
              <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(screening):</a:t>
            </a:r>
            <a:endPar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endPar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r>
              <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gruba procjena koštane mase</a:t>
            </a:r>
            <a:endParaRPr lang="bs-Latn-ba"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lvl="1" indent="-273050">
              <a:lnSpc>
                <a:spcPct val="60000"/>
              </a:lnSpc>
              <a:buNone/>
              <a:defRPr lang="en-us"/>
            </a:pPr>
            <a:r>
              <a:rPr lang="bs-Latn-ba"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nije za praćenje</a:t>
            </a:r>
            <a:r>
              <a:rPr lang="hr-hr"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efekta</a:t>
            </a:r>
            <a:r>
              <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liječenja</a:t>
            </a:r>
            <a:endParaRPr lang="en-us"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None/>
              <a:defRPr lang="en-us"/>
            </a:pPr>
            <a:endParaRPr lang="hr-hr" sz="700" cap="none"/>
          </a:p>
          <a:p>
            <a:pPr>
              <a:buNone/>
              <a:defRPr lang="en-us"/>
            </a:pPr>
            <a:endParaRPr lang="en-us" sz="300" cap="none"/>
          </a:p>
        </p:txBody>
      </p: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 2"/>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AAAAAAAAAAQzgAADMqAAAQAAAAJgAAAAgAAAD//////////w=="/>
              </a:ext>
            </a:extLst>
          </p:cNvPicPr>
          <p:nvPr/>
        </p:nvPicPr>
        <p:blipFill>
          <a:blip r:embed="rId2"/>
          <a:stretch>
            <a:fillRect/>
          </a:stretch>
        </p:blipFill>
        <p:spPr>
          <a:xfrm>
            <a:off x="0" y="0"/>
            <a:ext cx="9145905" cy="6859905"/>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2/GBQAAAAEAAAAAAAAAAAAAAAAAAAAAAAAAAAAAAAAAAAAAAAAAAP///wJ/f38ABGF7A8zMzADAwP8Af39/AAAAAAAAAAAAAAAAAAAAAAAAAAAAIQAAABgAAAAUAAAApgQAAB8EAADSNQAAVRgAABAgAAAmAAAACAAAAP//////////"/>
              </a:ext>
            </a:extLst>
          </p:cNvSpPr>
          <p:nvPr/>
        </p:nvSpPr>
        <p:spPr>
          <a:xfrm>
            <a:off x="755650" y="669925"/>
            <a:ext cx="7993380" cy="3285490"/>
          </a:xfrm>
          <a:prstGeom prst="rect">
            <a:avLst/>
          </a:prstGeom>
          <a:noFill/>
          <a:ln>
            <a:noFill/>
          </a:ln>
          <a:effectLst/>
        </p:spPr>
        <p:txBody>
          <a:bodyPr vert="horz" wrap="square" lIns="91440" tIns="45720" rIns="91440" bIns="45720" numCol="1" spcCol="215900" anchor="t"/>
          <a:lstStyle/>
          <a:p>
            <a:pPr defTabSz="4095750">
              <a:spcBef>
                <a:spcPts val="900"/>
              </a:spcBef>
              <a:buNone/>
              <a:tabLst/>
              <a:defRPr lang="en-us"/>
            </a:pP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Svakih</a:t>
            </a:r>
            <a:r>
              <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 30 se</a:t>
            </a: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kundi</a:t>
            </a:r>
            <a:r>
              <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 </a:t>
            </a: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u Evropskoj Uniji se desi</a:t>
            </a:r>
            <a:r>
              <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 fra</a:t>
            </a: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k</a:t>
            </a:r>
            <a:r>
              <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tur</a:t>
            </a: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a</a:t>
            </a:r>
            <a:r>
              <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 </a:t>
            </a: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uzrokovana osteoporozom</a:t>
            </a:r>
            <a:endPar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a:p>
            <a:pPr defTabSz="4095750">
              <a:spcBef>
                <a:spcPts val="900"/>
              </a:spcBef>
              <a:buNone/>
              <a:tabLst/>
              <a:defRPr lang="en-us"/>
            </a:pPr>
            <a:r>
              <a:rPr lang="hr-hr"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Svake godine se desi 9 miliona osteoporotičnih preloma u svijetu</a:t>
            </a:r>
            <a:endParaRPr lang="en-gb" sz="4000" b="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3" name="Text Box 3"/>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EA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2/GBQAAAAEAAAAAAAAAAAAAAAAAAAAAAAAAAAAAAAAAAAAAAAAAAP///wJ/f38ABGF7A8zMzADAwP8Af39/AAAAAAAAAAAAAAAAAAAAAAAAAAAAIQAAABgAAAAUAAAApgQAAAslAAC1NAAA/SgAABAgAAAmAAAACAAAAP//////////"/>
              </a:ext>
            </a:extLst>
          </p:cNvSpPr>
          <p:nvPr/>
        </p:nvSpPr>
        <p:spPr>
          <a:xfrm>
            <a:off x="755650" y="6021705"/>
            <a:ext cx="7812405" cy="641350"/>
          </a:xfrm>
          <a:prstGeom prst="rect">
            <a:avLst/>
          </a:prstGeom>
          <a:noFill/>
          <a:ln>
            <a:noFill/>
          </a:ln>
          <a:effectLst/>
        </p:spPr>
        <p:txBody>
          <a:bodyPr vert="horz" wrap="square" lIns="91440" tIns="45720" rIns="91440" bIns="45720" numCol="1" spcCol="215900" anchor="t"/>
          <a:lstStyle/>
          <a:p>
            <a:pPr algn="ctr">
              <a:spcBef>
                <a:spcPts val="2160"/>
              </a:spcBef>
              <a:defRPr lang="en-us"/>
            </a:pPr>
            <a:r>
              <a:rPr lang="hr-hr" sz="3600" cap="none">
                <a:effectLst>
                  <a:outerShdw dist="63500" dir="3600000" algn="tl" rotWithShape="0">
                    <a:srgbClr val="000000">
                      <a:alpha val="40000"/>
                    </a:srgbClr>
                  </a:outerShdw>
                </a:effectLst>
                <a:latin typeface="Calibri" pitchFamily="2" charset="0"/>
                <a:ea typeface="Arial" pitchFamily="1" charset="0"/>
                <a:cs typeface="Calibri" pitchFamily="2" charset="0"/>
              </a:rPr>
              <a:t>Nikad nije kasno</a:t>
            </a:r>
            <a:r>
              <a:rPr lang="fr-ch" sz="3600" cap="none">
                <a:effectLst>
                  <a:outerShdw dist="63500" dir="3600000" algn="tl" rotWithShape="0">
                    <a:srgbClr val="000000">
                      <a:alpha val="40000"/>
                    </a:srgbClr>
                  </a:outerShdw>
                </a:effectLst>
                <a:latin typeface="Calibri" pitchFamily="2" charset="0"/>
                <a:ea typeface="Arial" pitchFamily="1" charset="0"/>
                <a:cs typeface="Calibri" pitchFamily="2" charset="0"/>
              </a:rPr>
              <a:t> !</a:t>
            </a:r>
            <a:endParaRPr lang="en-gb" sz="3600" cap="none">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grpSp>
        <p:nvGrpSpPr>
          <p:cNvPr id="4" name="Group 4"/>
          <p:cNvGrpSpPr>
            <a:extLst>
              <a:ext uri="smNativeData">
                <pr:smNativeData xmlns:pr="smNativeData" xmlns="smNativeData" val="SMDATA_6_sgOqZhMAAAAlAAAAAQAAAA8BAAAAkAAAAEgAAACQAAAASAAAAAAAAAAAAAAAAAAAABcAAAAUAAAAAAAAAAAAAAD/fwAA/38AAAAAAAAJAAAABAAAAAAAAAAfAAAAVAAAAAAAAAAAAAAAAAAAAAAAAAAAAAAAAAAAAAAAAAAAAAAAAAAAAAAAAAAAAAAAAAAAAAAAAAAAAAAAAAAAAAAAAAAAAAAAAAAAAAAAAAAAAAAAAAAAACEAAAAYAAAAFAAAABIGAAAmGAAAIDUAALciAAAQAAAAJgAAAAgAAAD/////AAAAAA=="/>
              </a:ext>
            </a:extLst>
          </p:cNvGrpSpPr>
          <p:nvPr/>
        </p:nvGrpSpPr>
        <p:grpSpPr>
          <a:xfrm>
            <a:off x="986790" y="3925570"/>
            <a:ext cx="7649210" cy="1717675"/>
            <a:chOff x="986790" y="3925570"/>
            <a:chExt cx="7649210" cy="1717675"/>
          </a:xfrm>
        </p:grpSpPr>
        <p:graphicFrame>
          <p:nvGraphicFramePr>
            <p:cNvPr id="6" name="Picture 5"/>
            <p:cNvGraphicFramePr>
              <a:graphicFrameLocks noChangeAspect="1"/>
              <a:extLst>
                <a:ext uri="smNativeData">
                  <pr:smNativeData xmlns:pr="smNativeData" xmlns="smNativeData" val="SMDATA_17_sgOqZhMAAAAlAAAAMg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P///wkF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EAAAAjAAAABAAAAGQAAAAXAAAAFAAAAAAAAAAAAAAA/38AAP9/AAAAAAAACQAAAAQAAAAAAAAAHgAAAGgAAAAAAAAAAAAAAAAAAAAAAAAAAAAAABAnAAAQJwAAAAAAAAAAAAAAAAAAAAAAAAAAAAAAAAAAAAAAAAAAAAAUAAAAAAAAAMDA/wAAAAAAZAAAADIAAAAAAAAAZAAAAAAAAAB/f38AAAAAACIAAAAYAAAAAAAAAAAAAAAAAAAAAAAAAAAAAAAAAAAAJAAAACQAAAAAAAAABwAAAAAAAAAAAAAAAAAAAAAAAAAAAAAAAAAAAH9/fwAlAAAAWAAAAAAAAAAAAAAAAAAAAAAAAAAAAAAAAAAAAAAAAAAAAAAAAAAAAAAAAAAAAAAAPwAAAAAAAACghgEAAAAAAAAAAAAAAAAADAAAAAEAAAAAAAAAAAAAAAAAAAAfAAAAVAAAAA9vxgUAAAABAAAAAAAAAAAAAAAAAAAAAAAAAAAAAAAAAAAAAAAAAAD///8Cf39/AARhewPMzMwAwMD/AH9/fwAAAAAAAAAAAAAAAAD///8AAAAAACEAAAAYAAAAFAAAABIGAABVGAAAGhQAALciAAAAAAAAJgAAAAgAAAD//////////w=="/>
                </a:ext>
              </a:extLst>
            </p:cNvGraphicFramePr>
            <p:nvPr/>
          </p:nvGraphicFramePr>
          <p:xfrm>
            <a:off x="986790" y="3955415"/>
            <a:ext cx="2280920" cy="1687830"/>
          </p:xfrm>
          <a:graphic>
            <a:graphicData uri="http://schemas.openxmlformats.org/presentationml/2006/ole">
              <p:oleObj spid="_x0000_s1030" name="" r:id="rId4" imgW="6934200" imgH="4581525" progId="">
                <p:embed/>
              </p:oleObj>
            </a:graphicData>
          </a:graphic>
        </p:graphicFrame>
        <p:sp>
          <p:nvSpPr>
            <p:cNvPr id="5" name="Text Box 6"/>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2/GBQAAAAEAAAAAAAAAAAAAAAAAAAAAAAAAAAAAAAAAAAAAAAAAAP///wJ/f38ABGF7A8zMzADAwP8Af39/AAAAAAAAAAAAAAAAAAAAAAAAAAAAIQAAABgAAAAUAAAAfB0AACYYAAAgNQAAOiEAAAAgAAAmAAAACAAAAP//////////"/>
                </a:ext>
              </a:extLst>
            </p:cNvSpPr>
            <p:nvPr/>
          </p:nvSpPr>
          <p:spPr>
            <a:xfrm>
              <a:off x="4792980" y="3925570"/>
              <a:ext cx="3843020" cy="1475740"/>
            </a:xfrm>
            <a:prstGeom prst="rect">
              <a:avLst/>
            </a:prstGeom>
            <a:noFill/>
            <a:ln>
              <a:noFill/>
            </a:ln>
            <a:effectLst/>
          </p:spPr>
          <p:txBody>
            <a:bodyPr vert="horz" wrap="square" lIns="91440" tIns="45720" rIns="91440" bIns="45720" numCol="1" spcCol="215900" anchor="t"/>
            <a:lstStyle/>
            <a:p>
              <a:pPr>
                <a:spcBef>
                  <a:spcPts val="2160"/>
                </a:spcBef>
                <a:defRPr lang="en-us"/>
              </a:pPr>
              <a:endParaRPr lang="hr-hr" sz="3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a:p>
              <a:pPr>
                <a:spcBef>
                  <a:spcPts val="2160"/>
                </a:spcBef>
                <a:defRPr lang="en-us"/>
              </a:pPr>
              <a:r>
                <a:rPr lang="hr-hr" sz="3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Poziv na akciju</a:t>
              </a:r>
              <a:r>
                <a:rPr lang="fr-ch" sz="3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 !</a:t>
              </a:r>
              <a:endParaRPr lang="en-gb" sz="3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gr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Picture 2" descr="DEXA_Osteo_WebB"/>
          <p:cNvPicPr>
            <a:picLocks noGrp="1" noChangeArrowheads="1"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AAAAAAAAAAOTgAADAqAAAQAAAAJgAAAAgAAAABgQAAAAAAAA=="/>
              </a:ext>
            </a:extLst>
          </p:cNvPicPr>
          <p:nvPr>
            <p:ph type="pic" idx="1"/>
          </p:nvPr>
        </p:nvPicPr>
        <p:blipFill>
          <a:blip r:embed="rId2"/>
          <a:stretch>
            <a:fillRect/>
          </a:stretch>
        </p:blipFill>
        <p:spPr>
          <a:xfrm>
            <a:off x="0" y="0"/>
            <a:ext cx="9139555" cy="6858000"/>
          </a:xfrm>
          <a:prstGeom prst="rect">
            <a:avLst/>
          </a:prstGeom>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LM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QIAAB4FAACGMwAAUAgAABAAAAAmAAAACAAAAAEgAAAAAAAA"/>
              </a:ext>
            </a:extLst>
          </p:cNvSpPr>
          <p:nvPr>
            <p:ph type="title"/>
          </p:nvPr>
        </p:nvSpPr>
        <p:spPr>
          <a:xfrm>
            <a:off x="414655" y="831850"/>
            <a:ext cx="7960995" cy="519430"/>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rgbClr val="FFC000"/>
                </a:solidFill>
                <a:effectLst>
                  <a:outerShdw dist="63500" dir="3600000" algn="tl" rotWithShape="0">
                    <a:srgbClr val="000000">
                      <a:alpha val="40000"/>
                    </a:srgbClr>
                  </a:outerShdw>
                </a:effectLst>
              </a:rPr>
              <a:t>DIJAGNOSTIKA</a:t>
            </a:r>
            <a:r>
              <a:rPr lang="hr-hr" sz="4400" cap="none">
                <a:solidFill>
                  <a:srgbClr val="FFFFFF"/>
                </a:solidFill>
                <a:effectLst>
                  <a:outerShdw dist="63500" dir="3600000" algn="tl" rotWithShape="0">
                    <a:srgbClr val="000000">
                      <a:alpha val="40000"/>
                    </a:srgbClr>
                  </a:outerShdw>
                </a:effectLst>
              </a:rPr>
              <a:t> </a:t>
            </a:r>
            <a:endParaRPr lang="hr-hr" sz="4400" cap="none">
              <a:solidFill>
                <a:srgbClr val="FFFFFF"/>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AMAALwKAABzNQAAYCIAABAAAAAmAAAACAAAAAEAAAAAAAAA"/>
              </a:ext>
            </a:extLst>
          </p:cNvSpPr>
          <p:nvPr>
            <p:ph type="body" idx="1"/>
          </p:nvPr>
        </p:nvSpPr>
        <p:spPr>
          <a:xfrm>
            <a:off x="538480" y="1744980"/>
            <a:ext cx="8150225" cy="3843020"/>
          </a:xfrm>
        </p:spPr>
        <p:txBody>
          <a:bodyPr/>
          <a:lstStyle/>
          <a:p>
            <a:pPr marL="609600" indent="-609600">
              <a:buNone/>
              <a:defRPr lang="en-us"/>
            </a:pPr>
            <a:r>
              <a:rPr lang="hr-hr" sz="3200" cap="none">
                <a:solidFill>
                  <a:srgbClr val="FFFFFF"/>
                </a:solidFill>
                <a:latin typeface="Calibri" pitchFamily="2" charset="0"/>
                <a:ea typeface="Constantia" pitchFamily="0" charset="0"/>
                <a:cs typeface="Constantia" pitchFamily="0" charset="0"/>
              </a:rPr>
              <a:t>2.  Rtg torako lumbalne kičme </a:t>
            </a:r>
            <a:endParaRPr lang="hr-hr" sz="3200" cap="none">
              <a:solidFill>
                <a:srgbClr val="FFFFFF"/>
              </a:solidFill>
              <a:latin typeface="Calibri" pitchFamily="2" charset="0"/>
              <a:ea typeface="Constantia" pitchFamily="0" charset="0"/>
              <a:cs typeface="Constantia" pitchFamily="0" charset="0"/>
            </a:endParaRPr>
          </a:p>
          <a:p>
            <a:pPr marL="609600" indent="-609600">
              <a:buFontTx/>
              <a:buChar char="-"/>
              <a:defRPr lang="en-us"/>
            </a:pPr>
            <a:r>
              <a:rPr lang="hr-hr" sz="3200" cap="none">
                <a:solidFill>
                  <a:srgbClr val="FFFFFF"/>
                </a:solidFill>
                <a:latin typeface="Calibri" pitchFamily="2" charset="0"/>
                <a:ea typeface="Constantia" pitchFamily="0" charset="0"/>
                <a:cs typeface="Constantia" pitchFamily="0" charset="0"/>
              </a:rPr>
              <a:t>Sumnja na osteoporotični prelom</a:t>
            </a:r>
            <a:endParaRPr lang="hr-hr" sz="3200" cap="none">
              <a:solidFill>
                <a:srgbClr val="FFFFFF"/>
              </a:solidFill>
              <a:latin typeface="Calibri" pitchFamily="2" charset="0"/>
              <a:ea typeface="Constantia" pitchFamily="0" charset="0"/>
              <a:cs typeface="Constantia" pitchFamily="0" charset="0"/>
            </a:endParaRPr>
          </a:p>
          <a:p>
            <a:pPr marL="609600" indent="-609600">
              <a:buFontTx/>
              <a:buChar char="-"/>
              <a:defRPr lang="en-us"/>
            </a:pPr>
            <a:r>
              <a:rPr lang="hr-hr" sz="3200" cap="none">
                <a:solidFill>
                  <a:srgbClr val="FFFFFF"/>
                </a:solidFill>
                <a:latin typeface="Calibri" pitchFamily="2" charset="0"/>
                <a:ea typeface="Constantia" pitchFamily="0" charset="0"/>
                <a:cs typeface="Constantia" pitchFamily="0" charset="0"/>
              </a:rPr>
              <a:t>Smanjenje tjelesne visine</a:t>
            </a:r>
            <a:endParaRPr lang="hr-hr" sz="3200" cap="none">
              <a:solidFill>
                <a:srgbClr val="FFFFFF"/>
              </a:solidFill>
              <a:latin typeface="Calibri" pitchFamily="2" charset="0"/>
              <a:ea typeface="Constantia" pitchFamily="0" charset="0"/>
              <a:cs typeface="Constantia" pitchFamily="0" charset="0"/>
            </a:endParaRPr>
          </a:p>
          <a:p>
            <a:pPr marL="609600" indent="-609600">
              <a:buFontTx/>
              <a:buChar char="-"/>
              <a:defRPr lang="en-us"/>
            </a:pPr>
            <a:r>
              <a:rPr lang="hr-hr" sz="3200" cap="none">
                <a:solidFill>
                  <a:srgbClr val="FFFFFF"/>
                </a:solidFill>
                <a:latin typeface="Calibri" pitchFamily="2" charset="0"/>
                <a:ea typeface="Constantia" pitchFamily="0" charset="0"/>
                <a:cs typeface="Constantia" pitchFamily="0" charset="0"/>
              </a:rPr>
              <a:t>Akutna bol</a:t>
            </a:r>
            <a:endParaRPr lang="hr-hr" sz="3200" cap="none">
              <a:solidFill>
                <a:srgbClr val="FFFFFF"/>
              </a:solidFill>
              <a:latin typeface="Calibri" pitchFamily="2" charset="0"/>
              <a:ea typeface="Constantia" pitchFamily="0" charset="0"/>
              <a:cs typeface="Constantia" pitchFamily="0" charset="0"/>
            </a:endParaRPr>
          </a:p>
          <a:p>
            <a:pPr marL="609600" indent="-609600">
              <a:buFontTx/>
              <a:buChar char="-"/>
              <a:defRPr lang="en-us"/>
            </a:pPr>
            <a:r>
              <a:rPr lang="hr-hr" sz="3200" cap="none">
                <a:solidFill>
                  <a:srgbClr val="FFFFFF"/>
                </a:solidFill>
                <a:latin typeface="Calibri" pitchFamily="2" charset="0"/>
                <a:ea typeface="Constantia" pitchFamily="0" charset="0"/>
                <a:cs typeface="Constantia" pitchFamily="0" charset="0"/>
              </a:rPr>
              <a:t>Klinička sumnja na osteoprozu uz uredan DXA nalaz  </a:t>
            </a:r>
            <a:endParaRPr lang="hr-hr" sz="3200" cap="none">
              <a:solidFill>
                <a:srgbClr val="FFFFFF"/>
              </a:solidFill>
              <a:latin typeface="Calibri" pitchFamily="2" charset="0"/>
              <a:ea typeface="Constantia" pitchFamily="0" charset="0"/>
              <a:cs typeface="Constantia" pitchFamily="0" charset="0"/>
            </a:endParaRPr>
          </a:p>
          <a:p>
            <a:pPr marL="609600" indent="-609600">
              <a:buFontTx/>
              <a:buChar char="-"/>
              <a:defRPr lang="en-us"/>
            </a:pPr>
            <a:r>
              <a:rPr lang="hr-hr" sz="3200" cap="none">
                <a:solidFill>
                  <a:srgbClr val="FF3300"/>
                </a:solidFill>
                <a:latin typeface="Calibri" pitchFamily="2" charset="0"/>
                <a:ea typeface="Constantia" pitchFamily="0" charset="0"/>
                <a:cs typeface="Constantia" pitchFamily="0" charset="0"/>
              </a:rPr>
              <a:t>Dijagnosticira osteoporozu tek kod gubitka 30-40% koštane mase</a:t>
            </a:r>
            <a:endParaRPr lang="hr-hr" sz="3200" cap="none">
              <a:solidFill>
                <a:srgbClr val="FF3300"/>
              </a:solidFill>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Ht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gIAAAAAAACCNQAACAcAABAAAAAmAAAACAAAAAEAAAAAAAAA"/>
              </a:ext>
            </a:extLst>
          </p:cNvSpPr>
          <p:nvPr>
            <p:ph type="title"/>
          </p:nvPr>
        </p:nvSpPr>
        <p:spPr>
          <a:xfrm>
            <a:off x="468630" y="0"/>
            <a:ext cx="8229600" cy="1143000"/>
          </a:xfrm>
        </p:spPr>
        <p:txBody>
          <a:bodyPr/>
          <a:lstStyle/>
          <a:p>
            <a:pPr algn="ctr">
              <a:defRPr lang="en-us"/>
            </a:pPr>
            <a:r>
              <a:rPr lang="en-us" cap="none">
                <a:solidFill>
                  <a:srgbClr val="FFC000"/>
                </a:solidFill>
              </a:rPr>
              <a:t>RTG dijagnostika</a:t>
            </a:r>
            <a:endParaRPr lang="en-us" cap="none">
              <a:solidFill>
                <a:srgbClr val="FFC000"/>
              </a:solidFill>
            </a:endParaRPr>
          </a:p>
        </p:txBody>
      </p:sp>
      <p:graphicFrame>
        <p:nvGraphicFramePr>
          <p:cNvPr id="3" name="Picture 3"/>
          <p:cNvGraphicFramePr>
            <a:graphicFrameLocks noGrp="1" noChangeArrowheads="1" noChangeAspect="1"/>
            <a:extLst>
              <a:ext uri="smNativeData">
                <pr:smNativeData xmlns:pr="smNativeData" xmlns="smNativeData" val="SMDATA_17_sgOqZhMAAAAlAAAAMg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EAAAAjAAAABAAAAGQAAAAXAAAAFAAAAAAAAAAAAAAA/38AAP9/AAAAAAAACQAAAAQAAAAAAAAAHgAAAGgAAAAAAAAAAAAAAAAAAAAAAAAAAAAAABAnAAAQJwAAAAAAAAAAAAAAAAAAAAAAAAAAAAAAAAAAAAAAAAAAAAAUAAAAAAAAAMDA/wAAAAAAZAAAADIAAAAAAAAAZAAAAAAAAAB/f38AAA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IYEAAAfCQAAuhgAAH0mAAAQAAAAJgAAAAgAAAABgQAA///BAQ=="/>
              </a:ext>
            </a:extLst>
          </p:cNvGraphicFramePr>
          <p:nvPr>
            <p:ph type="pic" idx="1"/>
          </p:nvPr>
        </p:nvGraphicFramePr>
        <p:xfrm>
          <a:off x="735330" y="1482725"/>
          <a:ext cx="3284220" cy="4773930"/>
        </p:xfrm>
        <a:graphic>
          <a:graphicData uri="http://schemas.openxmlformats.org/presentationml/2006/ole">
            <p:oleObj spid="_x0000_s1027" name="" r:id="rId3" imgW="5105400" imgH="7419975" progId="">
              <p:embed/>
            </p:oleObj>
          </a:graphicData>
        </a:graphic>
      </p:graphicFrame>
      <p:graphicFrame>
        <p:nvGraphicFramePr>
          <p:cNvPr id="4" name="Picture 4"/>
          <p:cNvGraphicFramePr>
            <a:graphicFrameLocks noGrp="1" noChangeArrowheads="1" noChangeAspect="1"/>
            <a:extLst>
              <a:ext uri="smNativeData">
                <pr:smNativeData xmlns:pr="smNativeData" xmlns="smNativeData" val="SMDATA_17_sgOqZhMAAAAlAAAAMg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EAAAAjAAAABAAAAGQAAAAXAAAAFAAAAAAAAAAAAAAA/38AAP9/AAAAAAAACQAAAAQAAAAAAAAAHgAAAGgAAAAAAAAAAAAAAAAAAAAAAAAAAAAAABAnAAAQJwAAAAAAAAAAAAAAAAAAAAAAAAAAAAAAAAAAAAAAAAAAAAAUAAAAAAAAAMDA/wAAAAAAZAAAADIAAAAAAAAAZAAAAAAAAAB/f38AAA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OscAAAQDAAA/zUAAIUjAAAQAAAAJgAAAAgAAAABgQAA///BAQ=="/>
              </a:ext>
            </a:extLst>
          </p:cNvGraphicFramePr>
          <p:nvPr>
            <p:ph type="pic" idx="2"/>
          </p:nvPr>
        </p:nvGraphicFramePr>
        <p:xfrm>
          <a:off x="4700905" y="1960880"/>
          <a:ext cx="4076700" cy="3813175"/>
        </p:xfrm>
        <a:graphic>
          <a:graphicData uri="http://schemas.openxmlformats.org/presentationml/2006/ole">
            <p:oleObj spid="_x0000_s1028" name="" r:id="rId4" imgW="5953125" imgH="5524500" progId="">
              <p:embed/>
            </p:oleObj>
          </a:graphicData>
        </a:graphic>
      </p:graphicFrame>
      <p:sp>
        <p:nvSpPr>
          <p:cNvPr id="5" name="Rectangle 5"/>
          <p:cNvSpPr>
            <a:extLst>
              <a:ext uri="smNativeData">
                <pr:smNativeData xmlns:pr="smNativeData" xmlns="smNativeData" val="SMDATA_15_sgOqZhMAAAAlAAAAZAAAAA0AAAAAkAAAAEgAAACQAAAASAAAAAAAAAABAAAAAAAAAAEAAABQAAAAAAAAAAAA4D8AAAAAAADgPwAAAAAAAOA/AAAAAAAA4D8AAAAAAADgPwAAAAAAAOA/AAAAAAAA4D8AAAAAAADgPwAAAAAAAOA/AAAAAAAA4D8CAAAAjAAAAAEAAAAAAAAA/8wAAAAAA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NgO6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J/f38AAAAAA8zMzADAwP8Af39/AAAAAAAAAAAAAAAAAAAAAAAAAAAAIQAAABgAAAAUAAAA+wIAABoHAADuNAAAfgcAABAgAAAmAAAACAAAAP//////////"/>
              </a:ext>
            </a:extLst>
          </p:cNvSpPr>
          <p:nvPr/>
        </p:nvSpPr>
        <p:spPr>
          <a:xfrm>
            <a:off x="484505" y="1154430"/>
            <a:ext cx="8119745" cy="63500"/>
          </a:xfrm>
          <a:prstGeom prst="rect">
            <a:avLst/>
          </a:prstGeom>
          <a:solidFill>
            <a:srgbClr val="FFCC00"/>
          </a:solidFill>
          <a:ln>
            <a:noFill/>
          </a:ln>
          <a:effectLst/>
        </p:spPr>
        <p:txBody>
          <a:bodyPr vert="horz" wrap="none" lIns="91440" tIns="45720" rIns="91440" bIns="45720" numCol="1" spcCol="215900" anchor="ctr"/>
          <a:lstStyle/>
          <a:p>
            <a:pPr>
              <a:defRPr lang="en-us"/>
            </a:pPr>
            <a:endParaRPr lang="bs-Latn-ba" cap="none"/>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EAAIYBAABDNQAAlgUAABAAAAAmAAAACAAAAAEgAAAAAAAA"/>
              </a:ext>
            </a:extLst>
          </p:cNvSpPr>
          <p:nvPr>
            <p:ph type="title"/>
          </p:nvPr>
        </p:nvSpPr>
        <p:spPr>
          <a:xfrm>
            <a:off x="228600" y="247650"/>
            <a:ext cx="8429625" cy="660400"/>
          </a:xfrm>
        </p:spPr>
        <p:txBody>
          <a:bodyPr vert="horz" wrap="square" lIns="0" tIns="45720" rIns="0" bIns="0" numCol="1" spcCol="215900" anchor="b">
            <a:prstTxWarp prst="textNoShape">
              <a:avLst/>
            </a:prstTxWarp>
          </a:bodyPr>
          <a:lstStyle/>
          <a:p>
            <a:pPr algn="ctr">
              <a:spcBef>
                <a:spcPts val="0"/>
              </a:spcBef>
              <a:spcAft>
                <a:spcPts val="0"/>
              </a:spcAft>
              <a:defRPr lang="en-us" sz="4500" cap="none"/>
            </a:pPr>
            <a:r>
              <a:rPr lang="en-us" cap="none">
                <a:solidFill>
                  <a:srgbClr val="FFC000"/>
                </a:solidFill>
              </a:rPr>
              <a:t>Evaluacija </a:t>
            </a:r>
            <a:r>
              <a:rPr lang="hr-hr" cap="none">
                <a:solidFill>
                  <a:srgbClr val="FFC000"/>
                </a:solidFill>
              </a:rPr>
              <a:t>DXA </a:t>
            </a:r>
            <a:r>
              <a:rPr lang="en-us" cap="none">
                <a:solidFill>
                  <a:srgbClr val="FFC000"/>
                </a:solidFill>
              </a:rPr>
              <a:t>nalaza</a:t>
            </a:r>
            <a:endParaRPr lang="hr-hr" cap="none">
              <a:solidFill>
                <a:srgbClr val="FFC000"/>
              </a:solidFill>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oyKy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wEAALgLAABAOAAACCUAABAAAAAmAAAACAAAAAEgAAAAAAAA"/>
              </a:ext>
            </a:extLst>
          </p:cNvSpPr>
          <p:nvPr>
            <p:ph type="body" idx="1"/>
          </p:nvPr>
        </p:nvSpPr>
        <p:spPr>
          <a:xfrm>
            <a:off x="179705" y="1905000"/>
            <a:ext cx="8964295" cy="4114800"/>
          </a:xfrm>
        </p:spPr>
        <p:txBody>
          <a:bodyPr vert="horz" wrap="square" lIns="91440" tIns="45720" rIns="91440" bIns="45720" numCol="1" spcCol="215900" anchor="t">
            <a:prstTxWarp prst="textNoShape">
              <a:avLst/>
            </a:prstTxWarp>
          </a:bodyPr>
          <a:lstStyle/>
          <a:p>
            <a:pPr marL="274320" indent="-274320">
              <a:lnSpc>
                <a:spcPct val="120000"/>
              </a:lnSpc>
              <a:spcBef>
                <a:spcPts val="1295"/>
              </a:spcBef>
              <a:spcAft>
                <a:spcPts val="0"/>
              </a:spcAft>
              <a:buClrTx/>
              <a:buFont typeface="Wingdings 2" pitchFamily="0" charset="0"/>
              <a:buChar char=""/>
              <a:defRPr lang="en-us"/>
            </a:pPr>
            <a:r>
              <a:rPr lang="en-us" sz="3600" cap="none">
                <a:latin typeface="Calibri" pitchFamily="2" charset="0"/>
                <a:ea typeface="Constantia" pitchFamily="0" charset="0"/>
                <a:cs typeface="Constantia" pitchFamily="0" charset="0"/>
              </a:rPr>
              <a:t>normalan nalaz →</a:t>
            </a:r>
            <a:r>
              <a:rPr lang="hr-hr" sz="3600" cap="none">
                <a:latin typeface="Calibri" pitchFamily="2" charset="0"/>
                <a:ea typeface="Constantia" pitchFamily="0" charset="0"/>
                <a:cs typeface="Constantia" pitchFamily="0" charset="0"/>
              </a:rPr>
              <a:t> </a:t>
            </a:r>
            <a:r>
              <a:rPr lang="en-us" sz="3600" cap="none">
                <a:latin typeface="Calibri" pitchFamily="2" charset="0"/>
                <a:ea typeface="Constantia" pitchFamily="0" charset="0"/>
                <a:cs typeface="Constantia" pitchFamily="0" charset="0"/>
              </a:rPr>
              <a:t>T score do -1 SD</a:t>
            </a:r>
            <a:endParaRPr lang="en-us" sz="3600" cap="none">
              <a:latin typeface="Calibri" pitchFamily="2" charset="0"/>
              <a:ea typeface="Constantia" pitchFamily="0" charset="0"/>
              <a:cs typeface="Constantia" pitchFamily="0" charset="0"/>
            </a:endParaRPr>
          </a:p>
          <a:p>
            <a:pPr marL="274320" indent="-274320">
              <a:lnSpc>
                <a:spcPct val="120000"/>
              </a:lnSpc>
              <a:spcBef>
                <a:spcPts val="1295"/>
              </a:spcBef>
              <a:spcAft>
                <a:spcPts val="0"/>
              </a:spcAft>
              <a:buClrTx/>
              <a:buFont typeface="Wingdings 2" pitchFamily="0" charset="0"/>
              <a:buChar char=""/>
              <a:defRPr lang="en-us"/>
            </a:pPr>
            <a:r>
              <a:rPr lang="en-us" sz="3600" cap="none">
                <a:latin typeface="Calibri" pitchFamily="2" charset="0"/>
                <a:ea typeface="Constantia" pitchFamily="0" charset="0"/>
                <a:cs typeface="Constantia" pitchFamily="0" charset="0"/>
              </a:rPr>
              <a:t>osteopenija →</a:t>
            </a:r>
            <a:r>
              <a:rPr lang="hr-hr" sz="3600" cap="none">
                <a:latin typeface="Calibri" pitchFamily="2" charset="0"/>
                <a:ea typeface="Constantia" pitchFamily="0" charset="0"/>
                <a:cs typeface="Constantia" pitchFamily="0" charset="0"/>
              </a:rPr>
              <a:t> </a:t>
            </a:r>
            <a:r>
              <a:rPr lang="en-us" sz="3600" cap="none">
                <a:latin typeface="Calibri" pitchFamily="2" charset="0"/>
                <a:ea typeface="Constantia" pitchFamily="0" charset="0"/>
                <a:cs typeface="Constantia" pitchFamily="0" charset="0"/>
              </a:rPr>
              <a:t>T score -1 do -2,5 SD</a:t>
            </a:r>
            <a:endParaRPr lang="en-us" sz="3600" cap="none">
              <a:latin typeface="Calibri" pitchFamily="2" charset="0"/>
              <a:ea typeface="Constantia" pitchFamily="0" charset="0"/>
              <a:cs typeface="Constantia" pitchFamily="0" charset="0"/>
            </a:endParaRPr>
          </a:p>
          <a:p>
            <a:pPr marL="274320" indent="-274320">
              <a:lnSpc>
                <a:spcPct val="120000"/>
              </a:lnSpc>
              <a:spcBef>
                <a:spcPts val="1295"/>
              </a:spcBef>
              <a:spcAft>
                <a:spcPts val="0"/>
              </a:spcAft>
              <a:buClrTx/>
              <a:buFont typeface="Wingdings 2" pitchFamily="0" charset="0"/>
              <a:buChar char=""/>
              <a:defRPr lang="en-us"/>
            </a:pPr>
            <a:r>
              <a:rPr lang="en-us" sz="3600" cap="none">
                <a:latin typeface="Calibri" pitchFamily="2" charset="0"/>
                <a:ea typeface="Constantia" pitchFamily="0" charset="0"/>
                <a:cs typeface="Constantia" pitchFamily="0" charset="0"/>
              </a:rPr>
              <a:t>osteoporoza →</a:t>
            </a:r>
            <a:r>
              <a:rPr lang="hr-hr" sz="3600" cap="none">
                <a:latin typeface="Calibri" pitchFamily="2" charset="0"/>
                <a:ea typeface="Constantia" pitchFamily="0" charset="0"/>
                <a:cs typeface="Constantia" pitchFamily="0" charset="0"/>
              </a:rPr>
              <a:t> </a:t>
            </a:r>
            <a:r>
              <a:rPr lang="en-us" sz="3600" cap="none">
                <a:latin typeface="Calibri" pitchFamily="2" charset="0"/>
                <a:ea typeface="Constantia" pitchFamily="0" charset="0"/>
                <a:cs typeface="Constantia" pitchFamily="0" charset="0"/>
              </a:rPr>
              <a:t>T score &lt;</a:t>
            </a:r>
            <a:r>
              <a:rPr lang="hr-hr" sz="3600" cap="none">
                <a:latin typeface="Calibri" pitchFamily="2" charset="0"/>
                <a:ea typeface="Constantia" pitchFamily="0" charset="0"/>
                <a:cs typeface="Constantia" pitchFamily="0" charset="0"/>
              </a:rPr>
              <a:t> </a:t>
            </a:r>
            <a:r>
              <a:rPr lang="en-us" sz="3600" cap="none">
                <a:latin typeface="Calibri" pitchFamily="2" charset="0"/>
                <a:ea typeface="Constantia" pitchFamily="0" charset="0"/>
                <a:cs typeface="Constantia" pitchFamily="0" charset="0"/>
              </a:rPr>
              <a:t>-2,5</a:t>
            </a:r>
            <a:r>
              <a:rPr lang="hr-hr" sz="3600" cap="none">
                <a:latin typeface="Calibri" pitchFamily="2" charset="0"/>
                <a:ea typeface="Constantia" pitchFamily="0" charset="0"/>
                <a:cs typeface="Constantia" pitchFamily="0" charset="0"/>
              </a:rPr>
              <a:t> SD</a:t>
            </a:r>
            <a:endParaRPr lang="en-us" sz="3600" cap="none">
              <a:latin typeface="Calibri" pitchFamily="2" charset="0"/>
              <a:ea typeface="Constantia" pitchFamily="0" charset="0"/>
              <a:cs typeface="Constantia" pitchFamily="0" charset="0"/>
            </a:endParaRPr>
          </a:p>
          <a:p>
            <a:pPr marL="274320" indent="-274320">
              <a:lnSpc>
                <a:spcPct val="120000"/>
              </a:lnSpc>
              <a:spcBef>
                <a:spcPts val="1295"/>
              </a:spcBef>
              <a:spcAft>
                <a:spcPts val="0"/>
              </a:spcAft>
              <a:buClrTx/>
              <a:buFont typeface="Wingdings 2" pitchFamily="0" charset="0"/>
              <a:buChar char=""/>
              <a:defRPr lang="en-us"/>
            </a:pPr>
            <a:r>
              <a:rPr lang="en-us" sz="3600" cap="none">
                <a:latin typeface="Calibri" pitchFamily="2" charset="0"/>
                <a:ea typeface="Constantia" pitchFamily="0" charset="0"/>
                <a:cs typeface="Constantia" pitchFamily="0" charset="0"/>
              </a:rPr>
              <a:t>teška osteoporoza →</a:t>
            </a:r>
            <a:r>
              <a:rPr lang="hr-hr" sz="3600" cap="none">
                <a:latin typeface="Calibri" pitchFamily="2" charset="0"/>
                <a:ea typeface="Constantia" pitchFamily="0" charset="0"/>
                <a:cs typeface="Constantia" pitchFamily="0" charset="0"/>
              </a:rPr>
              <a:t> </a:t>
            </a:r>
            <a:r>
              <a:rPr lang="en-us" sz="3600" cap="none">
                <a:latin typeface="Calibri" pitchFamily="2" charset="0"/>
                <a:ea typeface="Constantia" pitchFamily="0" charset="0"/>
                <a:cs typeface="Constantia" pitchFamily="0" charset="0"/>
              </a:rPr>
              <a:t>prelom</a:t>
            </a:r>
            <a:r>
              <a:rPr lang="hr-hr" sz="3600" cap="none">
                <a:latin typeface="Calibri" pitchFamily="2" charset="0"/>
                <a:ea typeface="Constantia" pitchFamily="0" charset="0"/>
                <a:cs typeface="Constantia" pitchFamily="0" charset="0"/>
              </a:rPr>
              <a:t> na slabu  traumu</a:t>
            </a:r>
            <a:endParaRPr lang="en-us" sz="3600" cap="none">
              <a:latin typeface="Calibri" pitchFamily="2" charset="0"/>
              <a:ea typeface="Constantia" pitchFamily="0" charset="0"/>
              <a:cs typeface="Constantia" pitchFamily="0" charset="0"/>
            </a:endParaRPr>
          </a:p>
          <a:p>
            <a:pPr marL="274320" indent="-274320">
              <a:lnSpc>
                <a:spcPct val="90000"/>
              </a:lnSpc>
              <a:spcAft>
                <a:spcPts val="0"/>
              </a:spcAft>
              <a:buClrTx/>
              <a:buFont typeface="Wingdings" pitchFamily="0" charset="0"/>
              <a:buChar char="Ø"/>
              <a:defRPr lang="en-us"/>
            </a:pPr>
            <a:endParaRPr lang="hr-hr" cap="none"/>
          </a:p>
        </p:txBody>
      </p:sp>
      <p:sp>
        <p:nvSpPr>
          <p:cNvPr id="4" name="Rectangle 4"/>
          <p:cNvSpPr>
            <a:extLst>
              <a:ext uri="smNativeData">
                <pr:smNativeData xmlns:pr="smNativeData" xmlns="smNativeData" val="SMDATA_15_sgOqZhMAAAAlAAAAZAAAAA0AAAAAkAAAAEgAAACQAAAASAAAAAAAAAABAAAAAAAAAAEAAABQAAAAAAAAAAAA4D8AAAAAAADgPwAAAAAAAOA/AAAAAAAA4D8AAAAAAADgPwAAAAAAAOA/AAAAAAAA4D8AAAAAAADgPwAAAAAAAOA/AAAAAAAA4D8CAAAAjAAAAAEAAAAAAAAA/8wAAAAAA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8AM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J/f38AAAAAA8zMzADAwP8Af39/AAAAAAAAAAAAAAAAAAAAAAAAAAAAIQAAABgAAAAUAAAA4gIAAEEIAADVNAAApQgAABAgAAAmAAAACAAAAP//////////"/>
              </a:ext>
            </a:extLst>
          </p:cNvSpPr>
          <p:nvPr/>
        </p:nvSpPr>
        <p:spPr>
          <a:xfrm>
            <a:off x="468630" y="1341755"/>
            <a:ext cx="8119745" cy="63500"/>
          </a:xfrm>
          <a:prstGeom prst="rect">
            <a:avLst/>
          </a:prstGeom>
          <a:solidFill>
            <a:srgbClr val="FFCC00"/>
          </a:solidFill>
          <a:ln>
            <a:noFill/>
          </a:ln>
          <a:effectLst/>
        </p:spPr>
        <p:txBody>
          <a:bodyPr vert="horz" wrap="none" lIns="91440" tIns="45720" rIns="91440" bIns="45720" numCol="1" spcCol="215900" anchor="ctr"/>
          <a:lstStyle/>
          <a:p>
            <a:pPr>
              <a:defRPr lang="en-us"/>
            </a:pPr>
            <a:endParaRPr lang="bs-Latn-ba" cap="none"/>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rPr lang="bs-Latn-ba" cap="none">
                <a:solidFill>
                  <a:srgbClr val="FFCC00"/>
                </a:solidFill>
              </a:rPr>
              <a:t>Ciljevi liječenja osteoporoze</a:t>
            </a:r>
            <a:r>
              <a:rPr lang="bs-Latn-ba" cap="none"/>
              <a:t> </a:t>
            </a: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OALM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type="body" idx="1"/>
          </p:nvPr>
        </p:nvSpPr>
        <p:spPr/>
        <p:txBody>
          <a:bodyPr/>
          <a:lstStyle/>
          <a:p>
            <a:pPr>
              <a:defRPr lang="en-us"/>
            </a:pPr>
            <a:r>
              <a:rPr lang="bs-Latn-ba" sz="3200" cap="none"/>
              <a:t>Prevencija prijeloma</a:t>
            </a:r>
            <a:endParaRPr lang="bs-Latn-ba" sz="3200" cap="none"/>
          </a:p>
          <a:p>
            <a:pPr>
              <a:defRPr lang="en-us"/>
            </a:pPr>
            <a:r>
              <a:rPr lang="bs-Latn-ba" sz="3200" cap="none"/>
              <a:t>Stabilizacija  i povećanje gustoće  koštane mase</a:t>
            </a:r>
            <a:endParaRPr lang="bs-Latn-ba" sz="3200" cap="none"/>
          </a:p>
          <a:p>
            <a:pPr>
              <a:defRPr lang="en-us"/>
            </a:pPr>
            <a:r>
              <a:rPr lang="bs-Latn-ba" sz="3200" cap="none"/>
              <a:t>Uklanjanje simptoma prijeloma i deformiteta kosti</a:t>
            </a:r>
            <a:endParaRPr lang="bs-Latn-ba" sz="3200" cap="none"/>
          </a:p>
          <a:p>
            <a:pPr>
              <a:defRPr lang="en-us"/>
            </a:pPr>
            <a:r>
              <a:rPr lang="bs-Latn-ba" sz="3200" cap="none"/>
              <a:t>Unapređenje i očuvanje  funkcionalne  sposobnosti</a:t>
            </a:r>
            <a:r>
              <a:rPr lang="bs-Latn-ba" cap="none"/>
              <a:t> </a:t>
            </a:r>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DYBAACHNQAAPggAABAAAAAmAAAACAAAAAEAAAAAAAAA"/>
              </a:ext>
            </a:extLst>
          </p:cNvSpPr>
          <p:nvPr>
            <p:ph type="title"/>
          </p:nvPr>
        </p:nvSpPr>
        <p:spPr>
          <a:xfrm>
            <a:off x="471805" y="196850"/>
            <a:ext cx="8229600" cy="1143000"/>
          </a:xfrm>
        </p:spPr>
        <p:txBody>
          <a:bodyPr/>
          <a:lstStyle/>
          <a:p>
            <a:pPr algn="ctr">
              <a:defRPr lang="en-us"/>
            </a:pPr>
            <a:r>
              <a:rPr lang="hr-hr" cap="none">
                <a:solidFill>
                  <a:srgbClr val="FFC000"/>
                </a:solidFill>
              </a:rPr>
              <a:t>Liječenje osteoporoze</a:t>
            </a:r>
            <a:endParaRPr lang="en-us" cap="none">
              <a:solidFill>
                <a:srgbClr val="FFC000"/>
              </a:solidFill>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BEE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KQJAABwNQAA6CYAABAAAAAmAAAACAAAAAEAAAAAAAAA"/>
              </a:ext>
            </a:extLst>
          </p:cNvSpPr>
          <p:nvPr>
            <p:ph type="body" idx="1"/>
          </p:nvPr>
        </p:nvSpPr>
        <p:spPr>
          <a:xfrm>
            <a:off x="457200" y="1567180"/>
            <a:ext cx="8229600" cy="4757420"/>
          </a:xfrm>
        </p:spPr>
        <p:txBody>
          <a:bodyPr/>
          <a:lstStyle/>
          <a:p>
            <a:pPr>
              <a:defRPr lang="en-us"/>
            </a:pPr>
            <a:endParaRPr lang="hr-hr" cap="none"/>
          </a:p>
          <a:p>
            <a:pPr>
              <a:defRPr lang="en-us"/>
            </a:pPr>
            <a:r>
              <a:rPr lang="hr-hr" sz="3200" cap="none"/>
              <a:t>Nefarmakološki postupci </a:t>
            </a:r>
            <a:endParaRPr lang="hr-hr" sz="3200" cap="none"/>
          </a:p>
          <a:p>
            <a:pPr>
              <a:buNone/>
              <a:defRPr lang="en-us"/>
            </a:pPr>
            <a:r>
              <a:rPr lang="hr-hr" sz="2400" cap="none"/>
              <a:t>	(fizička aktivnost, zdrava ishrana, nadomjesna terapija Ca i vit. D 3, fizikalna terapija i rehabilitacija)</a:t>
            </a:r>
            <a:endParaRPr lang="hr-hr" sz="2400" cap="none"/>
          </a:p>
          <a:p>
            <a:pPr>
              <a:buNone/>
              <a:defRPr lang="en-us"/>
            </a:pPr>
            <a:endParaRPr lang="hr-hr" sz="2400" cap="none"/>
          </a:p>
          <a:p>
            <a:pPr>
              <a:defRPr lang="en-us"/>
            </a:pPr>
            <a:r>
              <a:rPr lang="hr-hr" sz="3200" cap="none"/>
              <a:t>Farmakološki postupci</a:t>
            </a:r>
            <a:endParaRPr lang="hr-hr" sz="3200" cap="none"/>
          </a:p>
          <a:p>
            <a:pPr>
              <a:defRPr lang="en-us"/>
            </a:pPr>
            <a:endParaRPr lang="hr-hr" sz="3200" cap="none"/>
          </a:p>
          <a:p>
            <a:pPr>
              <a:defRPr lang="en-us"/>
            </a:pPr>
            <a:r>
              <a:rPr lang="hr-hr" sz="3200" cap="none"/>
              <a:t>Operativni zahvati</a:t>
            </a:r>
            <a:endParaRPr lang="en-us" sz="3200" cap="none"/>
          </a:p>
        </p:txBody>
      </p:sp>
      <p:sp>
        <p:nvSpPr>
          <p:cNvPr id="4" name="Rectangle 4"/>
          <p:cNvSpPr>
            <a:extLst>
              <a:ext uri="smNativeData">
                <pr:smNativeData xmlns:pr="smNativeData" xmlns="smNativeData" val="SMDATA_15_sgOqZhMAAAAlAAAAZAAAAA0AAAAAkAAAAEgAAACQAAAASAAAAAAAAAABAAAAAAAAAAEAAABQAAAAAAAAAAAA4D8AAAAAAADgPwAAAAAAAOA/AAAAAAAA4D8AAAAAAADgPwAAAAAAAOA/AAAAAAAA4D8AAAAAAADgPwAAAAAAAOA/AAAAAAAA4D8CAAAAjAAAAAEAAAAAAAAA/8wAAAAAA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OdE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8wAAAAAAAEAAAAAAAAAAAAAAAAAAAAAAAAAAAAAAAAAAAAAAAAAAAAAAAJ/f38AAAAAA8zMzADAwP8Af39/AAAAAAAAAAAAAAAAAAAAAAAAAAAAIQAAABgAAAAUAAAAVQMAAKAIAABINQAABAkAABAgAAAmAAAACAAAAP//////////"/>
              </a:ext>
            </a:extLst>
          </p:cNvSpPr>
          <p:nvPr/>
        </p:nvSpPr>
        <p:spPr>
          <a:xfrm>
            <a:off x="541655" y="1402080"/>
            <a:ext cx="8119745" cy="63500"/>
          </a:xfrm>
          <a:prstGeom prst="rect">
            <a:avLst/>
          </a:prstGeom>
          <a:solidFill>
            <a:srgbClr val="FFCC00"/>
          </a:solidFill>
          <a:ln>
            <a:noFill/>
          </a:ln>
          <a:effectLst/>
        </p:spPr>
        <p:txBody>
          <a:bodyPr vert="horz" wrap="none" lIns="91440" tIns="45720" rIns="91440" bIns="45720" numCol="1" spcCol="215900" anchor="ctr"/>
          <a:lstStyle/>
          <a:p>
            <a:pPr>
              <a:defRPr lang="en-us"/>
            </a:pPr>
            <a:endParaRPr lang="bs-Latn-ba" cap="none"/>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d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LL8//91NQAA8gcAABAAAAAmAAAACAAAAAEAAAAAAAAA"/>
              </a:ext>
            </a:extLst>
          </p:cNvSpPr>
          <p:nvPr>
            <p:ph type="ctrTitle"/>
          </p:nvPr>
        </p:nvSpPr>
        <p:spPr>
          <a:xfrm>
            <a:off x="838200" y="-537210"/>
            <a:ext cx="7851775" cy="1828800"/>
          </a:xfrm>
        </p:spPr>
        <p:txBody>
          <a:bodyPr/>
          <a:lstStyle/>
          <a:p>
            <a:pPr algn="ctr">
              <a:spcAft>
                <a:spcPts val="0"/>
              </a:spcAft>
              <a:defRPr lang="en-us"/>
            </a:pPr>
            <a:r>
              <a:rPr lang="bs-Latn-ba" sz="4400" cap="none">
                <a:solidFill>
                  <a:srgbClr val="FFCC00"/>
                </a:solidFill>
              </a:rPr>
              <a:t>FARMAKOlOŠKI POSTUPCI</a:t>
            </a:r>
            <a:endParaRPr lang="bs-Latn-ba" sz="4400" cap="none">
              <a:solidFill>
                <a:srgbClr val="FFCC00"/>
              </a:solidFill>
            </a:endParaRPr>
          </a:p>
        </p:txBody>
      </p:sp>
      <p:sp>
        <p:nvSpPr>
          <p:cNvPr id="3" name="Subtitle 2"/>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EA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QIAAAAKAADeMwAAtygAABAAAAAmAAAACAAAAAEAAAAAAAAA"/>
              </a:ext>
            </a:extLst>
          </p:cNvSpPr>
          <p:nvPr>
            <p:ph type="subTitle" idx="1"/>
          </p:nvPr>
        </p:nvSpPr>
        <p:spPr>
          <a:xfrm>
            <a:off x="333375" y="1625600"/>
            <a:ext cx="8098155" cy="4993005"/>
          </a:xfrm>
        </p:spPr>
        <p:txBody>
          <a:bodyPr/>
          <a:lstStyle/>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ANTIRESORPTIVNI LIJEKOVI / BIFOSFONATI/</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defRPr lang="en-us"/>
            </a:pPr>
            <a:r>
              <a:rPr lang="bs-Latn-ba" sz="2000" cap="none">
                <a:solidFill>
                  <a:srgbClr val="20C9F8"/>
                </a:solidFill>
                <a:latin typeface="Calibri" pitchFamily="2" charset="0"/>
                <a:ea typeface="Constantia" pitchFamily="0" charset="0"/>
                <a:cs typeface="Constantia" pitchFamily="0" charset="0"/>
              </a:rPr>
              <a:t>ORALANA PRIMJENA :</a:t>
            </a:r>
            <a:endParaRPr lang="bs-Latn-ba" sz="2000" cap="none">
              <a:solidFill>
                <a:srgbClr val="20C9F8"/>
              </a:solidFill>
              <a:latin typeface="Calibri" pitchFamily="2" charset="0"/>
              <a:ea typeface="Constantia" pitchFamily="0" charset="0"/>
              <a:cs typeface="Constantia" pitchFamily="0" charset="0"/>
            </a:endParaRPr>
          </a:p>
          <a:p>
            <a:pPr marR="0" algn="l">
              <a:lnSpc>
                <a:spcPct val="80000"/>
              </a:lnSpc>
              <a:defRPr lang="en-us"/>
            </a:pPr>
            <a:r>
              <a:rPr lang="bs-Latn-ba" sz="2000" cap="none">
                <a:latin typeface="Calibri" pitchFamily="2" charset="0"/>
                <a:ea typeface="Constantia" pitchFamily="0" charset="0"/>
                <a:cs typeface="Constantia" pitchFamily="0" charset="0"/>
              </a:rPr>
              <a:t>ALENDRONATE (FOSAMAX-T)-70 mg nedeljno</a:t>
            </a:r>
            <a:endParaRPr lang="bs-Latn-ba" sz="2000" cap="none">
              <a:latin typeface="Calibri" pitchFamily="2" charset="0"/>
              <a:ea typeface="Constantia" pitchFamily="0" charset="0"/>
              <a:cs typeface="Constantia" pitchFamily="0" charset="0"/>
            </a:endParaRPr>
          </a:p>
          <a:p>
            <a:pPr marR="0" algn="l">
              <a:lnSpc>
                <a:spcPct val="80000"/>
              </a:lnSpc>
              <a:defRPr lang="en-us"/>
            </a:pPr>
            <a:r>
              <a:rPr lang="bs-Latn-ba" sz="2000" cap="none">
                <a:latin typeface="Calibri" pitchFamily="2" charset="0"/>
                <a:ea typeface="Constantia" pitchFamily="0" charset="0"/>
                <a:cs typeface="Constantia" pitchFamily="0" charset="0"/>
              </a:rPr>
              <a:t>RISENDRONATE (ACTONEL)-35 mg nedeljno</a:t>
            </a:r>
            <a:endParaRPr lang="bs-Latn-ba" sz="2000" cap="none">
              <a:latin typeface="Calibri" pitchFamily="2" charset="0"/>
              <a:ea typeface="Constantia" pitchFamily="0" charset="0"/>
              <a:cs typeface="Constantia" pitchFamily="0" charset="0"/>
            </a:endParaRPr>
          </a:p>
          <a:p>
            <a:pPr marR="0" algn="l">
              <a:lnSpc>
                <a:spcPct val="80000"/>
              </a:lnSpc>
              <a:defRPr lang="en-us"/>
            </a:pPr>
            <a:r>
              <a:rPr lang="bs-Latn-ba" sz="2000" cap="none">
                <a:solidFill>
                  <a:srgbClr val="20C9F8"/>
                </a:solidFill>
                <a:latin typeface="Calibri" pitchFamily="2" charset="0"/>
                <a:ea typeface="Constantia" pitchFamily="0" charset="0"/>
                <a:cs typeface="Constantia" pitchFamily="0" charset="0"/>
              </a:rPr>
              <a:t>I.V. PRIMJENA:</a:t>
            </a:r>
            <a:endParaRPr lang="bs-Latn-ba" sz="2000" cap="none">
              <a:solidFill>
                <a:srgbClr val="20C9F8"/>
              </a:solidFill>
              <a:latin typeface="Calibri" pitchFamily="2" charset="0"/>
              <a:ea typeface="Constantia" pitchFamily="0" charset="0"/>
              <a:cs typeface="Constantia" pitchFamily="0" charset="0"/>
            </a:endParaRPr>
          </a:p>
          <a:p>
            <a:pPr marR="0" algn="l">
              <a:lnSpc>
                <a:spcPct val="80000"/>
              </a:lnSpc>
              <a:defRPr lang="en-us"/>
            </a:pPr>
            <a:r>
              <a:rPr lang="bs-Latn-ba" sz="2000" cap="none">
                <a:latin typeface="Calibri" pitchFamily="2" charset="0"/>
                <a:ea typeface="Constantia" pitchFamily="0" charset="0"/>
                <a:cs typeface="Constantia" pitchFamily="0" charset="0"/>
              </a:rPr>
              <a:t>IBANDRONATE (BONVIVA)- 3 mg infuzija svaka 3 mjeseca</a:t>
            </a:r>
            <a:endParaRPr lang="bs-Latn-ba" sz="2000" cap="none">
              <a:latin typeface="Calibri" pitchFamily="2" charset="0"/>
              <a:ea typeface="Constantia" pitchFamily="0" charset="0"/>
              <a:cs typeface="Constantia" pitchFamily="0" charset="0"/>
            </a:endParaRPr>
          </a:p>
          <a:p>
            <a:pPr marR="0" algn="l">
              <a:lnSpc>
                <a:spcPct val="80000"/>
              </a:lnSpc>
              <a:defRPr lang="en-us"/>
            </a:pPr>
            <a:r>
              <a:rPr lang="bs-Latn-ba" sz="2000" cap="none">
                <a:latin typeface="Calibri" pitchFamily="2" charset="0"/>
                <a:ea typeface="Constantia" pitchFamily="0" charset="0"/>
                <a:cs typeface="Constantia" pitchFamily="0" charset="0"/>
              </a:rPr>
              <a:t>PAMIDRONATE (AREDIA)- 30 mg infuzija svaka 3 mjeseca</a:t>
            </a:r>
            <a:endParaRPr lang="bs-Latn-ba" sz="2000" cap="none">
              <a:latin typeface="Calibri" pitchFamily="2" charset="0"/>
              <a:ea typeface="Constantia" pitchFamily="0" charset="0"/>
              <a:cs typeface="Constantia" pitchFamily="0" charset="0"/>
            </a:endParaRPr>
          </a:p>
          <a:p>
            <a:pPr marR="0" algn="l">
              <a:lnSpc>
                <a:spcPct val="80000"/>
              </a:lnSpc>
              <a:defRPr lang="en-us"/>
            </a:pPr>
            <a:endParaRPr lang="bs-Latn-ba" sz="2000" cap="none">
              <a:latin typeface="Calibri" pitchFamily="2" charset="0"/>
              <a:ea typeface="Constantia" pitchFamily="0" charset="0"/>
              <a:cs typeface="Constantia" pitchFamily="0" charset="0"/>
            </a:endParaRPr>
          </a:p>
          <a:p>
            <a:pPr marR="0" algn="l">
              <a:lnSpc>
                <a:spcPct val="80000"/>
              </a:lnSpc>
              <a:defRPr lang="en-us"/>
            </a:pPr>
            <a:r>
              <a:rPr lang="bs-Latn-ba" sz="2000" cap="none">
                <a:latin typeface="Calibri" pitchFamily="2" charset="0"/>
                <a:ea typeface="Constantia" pitchFamily="0" charset="0"/>
                <a:cs typeface="Constantia" pitchFamily="0" charset="0"/>
              </a:rPr>
              <a:t>ZOLENDRONATE(ACLASTA)- 5 mg infuzija jednom godišnje</a:t>
            </a:r>
            <a:endParaRPr lang="bs-Latn-ba" sz="2000" cap="none">
              <a:latin typeface="Calibri" pitchFamily="2" charset="0"/>
              <a:ea typeface="Constantia" pitchFamily="0" charset="0"/>
              <a:cs typeface="Constantia" pitchFamily="0" charset="0"/>
            </a:endParaRPr>
          </a:p>
          <a:p>
            <a:pPr marR="0" algn="ctr">
              <a:lnSpc>
                <a:spcPct val="80000"/>
              </a:lnSpc>
              <a:defRPr lang="en-us"/>
            </a:pPr>
            <a:endParaRPr lang="bs-Latn-ba" sz="2000" cap="none">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HORMONSKO NADOMJESNO LIJEČENJE /HNL/-Novofem</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SELEKTIVNI MODULATORI ESTROGENSKIH RECEPTORA(SERM)-Raloxifen-Evista</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KALCITONIN / Miacalcic, sprej, injekcije /</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DENOSUMAB –humano monoklonalno antitijelo–</a:t>
            </a:r>
            <a:r>
              <a:rPr lang="bs-Latn-ba" sz="2400" cap="none">
                <a:solidFill>
                  <a:srgbClr val="FFCC00"/>
                </a:solidFill>
                <a:latin typeface="Calibri" pitchFamily="2" charset="0"/>
                <a:ea typeface="Constantia" pitchFamily="0" charset="0"/>
                <a:cs typeface="Constantia" pitchFamily="0" charset="0"/>
              </a:rPr>
              <a:t>Prolia</a:t>
            </a:r>
            <a:r>
              <a:rPr lang="bs-Latn-ba" sz="2000" cap="none">
                <a:solidFill>
                  <a:srgbClr val="FFCC00"/>
                </a:solidFill>
                <a:latin typeface="Calibri" pitchFamily="2" charset="0"/>
                <a:ea typeface="Constantia" pitchFamily="0" charset="0"/>
                <a:cs typeface="Constantia" pitchFamily="0" charset="0"/>
              </a:rPr>
              <a:t> 60mg s.c. na 6 mj.</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Stroncij relanat (Osseor)</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buFont typeface="Arial" pitchFamily="1" charset="0"/>
              <a:buChar char="•"/>
              <a:defRPr lang="en-us"/>
            </a:pPr>
            <a:r>
              <a:rPr lang="bs-Latn-ba" sz="2000" cap="none">
                <a:solidFill>
                  <a:srgbClr val="FFCC00"/>
                </a:solidFill>
                <a:latin typeface="Calibri" pitchFamily="2" charset="0"/>
                <a:ea typeface="Constantia" pitchFamily="0" charset="0"/>
                <a:cs typeface="Constantia" pitchFamily="0" charset="0"/>
              </a:rPr>
              <a:t>Teriparatid(Forteo)</a:t>
            </a:r>
            <a:endParaRPr lang="bs-Latn-ba" sz="2000" cap="none">
              <a:solidFill>
                <a:srgbClr val="FFCC00"/>
              </a:solidFill>
              <a:latin typeface="Calibri" pitchFamily="2" charset="0"/>
              <a:ea typeface="Constantia" pitchFamily="0" charset="0"/>
              <a:cs typeface="Constantia" pitchFamily="0" charset="0"/>
            </a:endParaRPr>
          </a:p>
          <a:p>
            <a:pPr marR="0" algn="l">
              <a:lnSpc>
                <a:spcPct val="80000"/>
              </a:lnSpc>
              <a:defRPr lang="en-us"/>
            </a:pPr>
            <a:endParaRPr lang="bs-Latn-ba" sz="2000" cap="none">
              <a:latin typeface="Calibri" pitchFamily="2" charset="0"/>
              <a:ea typeface="Constantia" pitchFamily="0" charset="0"/>
              <a:cs typeface="Constantia" pitchFamily="0" charset="0"/>
            </a:endParaRPr>
          </a:p>
          <a:p>
            <a:pPr marR="0" algn="l">
              <a:lnSpc>
                <a:spcPct val="80000"/>
              </a:lnSpc>
              <a:defRPr lang="en-us"/>
            </a:pPr>
            <a:r>
              <a:rPr lang="bs-Latn-ba" sz="1800" cap="none">
                <a:latin typeface="Calibri" pitchFamily="2" charset="0"/>
                <a:ea typeface="Constantia" pitchFamily="0" charset="0"/>
                <a:cs typeface="Constantia" pitchFamily="0" charset="0"/>
              </a:rPr>
              <a:t> </a:t>
            </a:r>
            <a:endParaRPr lang="bs-Latn-ba" sz="1800" cap="none">
              <a:latin typeface="Calibri" pitchFamily="2" charset="0"/>
              <a:ea typeface="Constantia" pitchFamily="0" charset="0"/>
              <a:cs typeface="Constantia" pitchFamily="0" charset="0"/>
            </a:endParaRPr>
          </a:p>
          <a:p>
            <a:pPr marR="0" algn="l">
              <a:lnSpc>
                <a:spcPct val="80000"/>
              </a:lnSpc>
              <a:defRPr lang="en-us"/>
            </a:pPr>
            <a:endParaRPr lang="bs-Latn-ba" sz="1800" cap="none">
              <a:latin typeface="Calibri" pitchFamily="2" charset="0"/>
              <a:ea typeface="Constantia" pitchFamily="0" charset="0"/>
              <a:cs typeface="Constantia" pitchFamily="0" charset="0"/>
            </a:endParaRPr>
          </a:p>
          <a:p>
            <a:pPr marR="0" algn="l">
              <a:lnSpc>
                <a:spcPct val="80000"/>
              </a:lnSpc>
              <a:defRPr lang="en-us"/>
            </a:pPr>
            <a:endParaRPr lang="bs-Latn-ba" sz="500" cap="none"/>
          </a:p>
          <a:p>
            <a:pPr marR="0" algn="l">
              <a:lnSpc>
                <a:spcPct val="80000"/>
              </a:lnSpc>
              <a:defRPr lang="en-us"/>
            </a:pPr>
            <a:endParaRPr lang="bs-Latn-ba" sz="500" cap="none"/>
          </a:p>
          <a:p>
            <a:pPr marR="0" algn="l">
              <a:lnSpc>
                <a:spcPct val="80000"/>
              </a:lnSpc>
              <a:defRPr lang="en-us"/>
            </a:pPr>
            <a:endParaRPr lang="bs-Latn-ba" sz="500" cap="none"/>
          </a:p>
          <a:p>
            <a:pPr marR="0" algn="l">
              <a:lnSpc>
                <a:spcPct val="80000"/>
              </a:lnSpc>
              <a:defRPr lang="en-us"/>
            </a:pPr>
            <a:endParaRPr lang="bs-Latn-ba" sz="500" cap="none"/>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Lg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wMAAL4CAACuNAAAIAsAABAAAAAmAAAACAAAAAEAAAAAAAAA"/>
              </a:ext>
            </a:extLst>
          </p:cNvSpPr>
          <p:nvPr>
            <p:ph type="title"/>
          </p:nvPr>
        </p:nvSpPr>
        <p:spPr>
          <a:xfrm>
            <a:off x="631825" y="445770"/>
            <a:ext cx="7931785" cy="1362710"/>
          </a:xfrm>
        </p:spPr>
        <p:txBody>
          <a:bodyPr/>
          <a:lstStyle/>
          <a:p>
            <a:pPr algn="ctr">
              <a:spcAft>
                <a:spcPts val="0"/>
              </a:spcAft>
              <a:defRPr lang="en-us"/>
            </a:pPr>
            <a:r>
              <a:rPr lang="bs-Latn-ba" sz="4800" cap="none">
                <a:solidFill>
                  <a:srgbClr val="FFCC00"/>
                </a:solidFill>
              </a:rPr>
              <a:t>LIJEČENJE OSTEOPOROTIČNIH FRAKTURA  </a:t>
            </a:r>
            <a:endParaRPr lang="bs-Latn-ba" sz="4800" cap="none">
              <a:solidFill>
                <a:srgbClr val="FFCC00"/>
              </a:solidFill>
            </a:endParaRPr>
          </a:p>
        </p:txBody>
      </p:sp>
      <p:sp>
        <p:nvSpPr>
          <p:cNvPr id="3" name="Text Placeholder 2"/>
          <p:cNvSpPr>
            <a:spLocks noGrp="1" noChangeArrowheads="1"/>
            <a:extLst>
              <a:ext uri="smNativeData">
                <pr:smNativeData xmlns:pr="smNativeData" xmlns="smNativeData" val="SMDATA_15_sgOqZhMAAAAlAAAAZAAAAA0AAAAASAAAAEgAAABI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MAADMOAABqNAAADSUAABAAAAAmAAAACAAAAAEAAAAAAAAA"/>
              </a:ext>
            </a:extLst>
          </p:cNvSpPr>
          <p:nvPr>
            <p:ph type="body" idx="1"/>
          </p:nvPr>
        </p:nvSpPr>
        <p:spPr>
          <a:xfrm>
            <a:off x="487680" y="2308225"/>
            <a:ext cx="8032750" cy="3714750"/>
          </a:xfrm>
        </p:spPr>
        <p:txBody>
          <a:bodyPr/>
          <a:lstStyle/>
          <a:p>
            <a:pPr>
              <a:buFont typeface="Arial" pitchFamily="1" charset="0"/>
              <a:buChar char="•"/>
              <a:defRPr lang="en-us"/>
            </a:pPr>
            <a:r>
              <a:rPr lang="bs-Latn-ba" sz="3700" cap="none">
                <a:latin typeface="Calibri" pitchFamily="2" charset="0"/>
                <a:ea typeface="Constantia" pitchFamily="0" charset="0"/>
                <a:cs typeface="Constantia" pitchFamily="0" charset="0"/>
              </a:rPr>
              <a:t>BRZI HIRUŠKI TRETMAN / 24-48h/</a:t>
            </a:r>
            <a:endParaRPr lang="bs-Latn-ba" sz="3700" cap="none">
              <a:latin typeface="Calibri" pitchFamily="2" charset="0"/>
              <a:ea typeface="Constantia" pitchFamily="0" charset="0"/>
              <a:cs typeface="Constantia" pitchFamily="0" charset="0"/>
            </a:endParaRPr>
          </a:p>
          <a:p>
            <a:pPr>
              <a:buFont typeface="Arial" pitchFamily="1" charset="0"/>
              <a:buChar char="•"/>
              <a:defRPr lang="en-us"/>
            </a:pPr>
            <a:r>
              <a:rPr lang="bs-Latn-ba" sz="3700" cap="none">
                <a:latin typeface="Calibri" pitchFamily="2" charset="0"/>
                <a:ea typeface="Constantia" pitchFamily="0" charset="0"/>
                <a:cs typeface="Constantia" pitchFamily="0" charset="0"/>
              </a:rPr>
              <a:t>RANA MOBILIZACIJA</a:t>
            </a:r>
            <a:endParaRPr lang="bs-Latn-ba" sz="3700" cap="none">
              <a:latin typeface="Calibri" pitchFamily="2" charset="0"/>
              <a:ea typeface="Constantia" pitchFamily="0" charset="0"/>
              <a:cs typeface="Constantia" pitchFamily="0" charset="0"/>
            </a:endParaRPr>
          </a:p>
          <a:p>
            <a:pPr>
              <a:buFont typeface="Arial" pitchFamily="1" charset="0"/>
              <a:buChar char="•"/>
              <a:defRPr lang="en-us"/>
            </a:pPr>
            <a:r>
              <a:rPr lang="bs-Latn-ba" sz="3700" cap="none">
                <a:latin typeface="Calibri" pitchFamily="2" charset="0"/>
                <a:ea typeface="Constantia" pitchFamily="0" charset="0"/>
                <a:cs typeface="Constantia" pitchFamily="0" charset="0"/>
              </a:rPr>
              <a:t> DVT PROFILAKSA </a:t>
            </a:r>
            <a:endParaRPr lang="bs-Latn-ba" sz="3700" cap="none">
              <a:latin typeface="Calibri" pitchFamily="2" charset="0"/>
              <a:ea typeface="Constantia" pitchFamily="0" charset="0"/>
              <a:cs typeface="Constantia" pitchFamily="0" charset="0"/>
            </a:endParaRPr>
          </a:p>
          <a:p>
            <a:pPr>
              <a:buFont typeface="Arial" pitchFamily="1" charset="0"/>
              <a:buChar char="•"/>
              <a:defRPr lang="en-us"/>
            </a:pPr>
            <a:r>
              <a:rPr lang="bs-Latn-ba" sz="3700" cap="none">
                <a:latin typeface="Calibri" pitchFamily="2" charset="0"/>
                <a:ea typeface="Constantia" pitchFamily="0" charset="0"/>
                <a:cs typeface="Constantia" pitchFamily="0" charset="0"/>
              </a:rPr>
              <a:t>BRZI POVRATAK U NORMALNE  ŽIVOTNE AKTIVNOSTI</a:t>
            </a:r>
            <a:endParaRPr lang="bs-Latn-ba" sz="3700" cap="none">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d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AQAAHX9///VNAAAtQgAABAAAAAmAAAACAAAAAEAAAAAAAAA"/>
              </a:ext>
            </a:extLst>
          </p:cNvSpPr>
          <p:nvPr>
            <p:ph type="ctrTitle"/>
          </p:nvPr>
        </p:nvSpPr>
        <p:spPr>
          <a:xfrm>
            <a:off x="736600" y="-413385"/>
            <a:ext cx="7851775" cy="1828800"/>
          </a:xfrm>
        </p:spPr>
        <p:txBody>
          <a:bodyPr/>
          <a:lstStyle/>
          <a:p>
            <a:pPr algn="ctr">
              <a:spcAft>
                <a:spcPts val="0"/>
              </a:spcAft>
              <a:defRPr lang="en-us"/>
            </a:pPr>
            <a:r>
              <a:rPr lang="bs-Latn-ba" sz="4000" cap="none">
                <a:solidFill>
                  <a:srgbClr val="FFC000"/>
                </a:solidFill>
              </a:rPr>
              <a:t>GENERALNI PRINCIPI TRETMANA OSTEOPOROTIČNIH FRAKTURA</a:t>
            </a:r>
            <a:endParaRPr lang="bs-Latn-ba" sz="4000" cap="none">
              <a:solidFill>
                <a:srgbClr val="FFC000"/>
              </a:solidFill>
            </a:endParaRPr>
          </a:p>
        </p:txBody>
      </p:sp>
      <p:sp>
        <p:nvSpPr>
          <p:cNvPr id="3" name="Subtitle 2"/>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AMAAO0IAACaMwAApCcAABAAAAAmAAAACAAAAAEAAAAAAAAA"/>
              </a:ext>
            </a:extLst>
          </p:cNvSpPr>
          <p:nvPr>
            <p:ph type="subTitle" idx="1"/>
          </p:nvPr>
        </p:nvSpPr>
        <p:spPr>
          <a:xfrm>
            <a:off x="533400" y="1450975"/>
            <a:ext cx="7854950" cy="4993005"/>
          </a:xfrm>
        </p:spPr>
        <p:txBody>
          <a:bodyPr/>
          <a:lstStyle/>
          <a:p>
            <a:pPr marR="0" algn="l">
              <a:buFont typeface="Arial" pitchFamily="1" charset="0"/>
              <a:buChar char="•"/>
              <a:defRPr lang="en-us"/>
            </a:pPr>
            <a:r>
              <a:rPr lang="bs-Latn-ba" sz="3600" cap="none"/>
              <a:t>Fiksacija sa tehnikama relativne stabilnosti</a:t>
            </a:r>
            <a:endParaRPr lang="bs-Latn-ba" sz="3600" cap="none"/>
          </a:p>
          <a:p>
            <a:pPr marR="0" algn="l">
              <a:buFont typeface="Arial" pitchFamily="1" charset="0"/>
              <a:buChar char="•"/>
              <a:defRPr lang="en-us"/>
            </a:pPr>
            <a:r>
              <a:rPr lang="bs-Latn-ba" sz="3600" cap="none"/>
              <a:t>Premoštenje i potpora</a:t>
            </a:r>
            <a:endParaRPr lang="bs-Latn-ba" sz="3600" cap="none"/>
          </a:p>
          <a:p>
            <a:pPr marR="0" algn="l">
              <a:buFont typeface="Arial" pitchFamily="1" charset="0"/>
              <a:buChar char="•"/>
              <a:defRPr lang="en-us"/>
            </a:pPr>
            <a:r>
              <a:rPr lang="bs-Latn-ba" sz="3600" cap="none"/>
              <a:t>Angularni stabilni implantati</a:t>
            </a:r>
            <a:endParaRPr lang="bs-Latn-ba" sz="3600" cap="none"/>
          </a:p>
          <a:p>
            <a:pPr marR="0" algn="l">
              <a:buFont typeface="Arial" pitchFamily="1" charset="0"/>
              <a:buChar char="•"/>
              <a:defRPr lang="en-us"/>
            </a:pPr>
            <a:r>
              <a:rPr lang="bs-Latn-ba" sz="3600" cap="none"/>
              <a:t>Intramedularni  nail</a:t>
            </a:r>
            <a:endParaRPr lang="bs-Latn-ba" sz="3600" cap="none"/>
          </a:p>
          <a:p>
            <a:pPr marR="0" algn="l">
              <a:buFont typeface="Arial" pitchFamily="1" charset="0"/>
              <a:buChar char="•"/>
              <a:defRPr lang="en-us"/>
            </a:pPr>
            <a:r>
              <a:rPr lang="bs-Latn-ba" sz="3600" cap="none"/>
              <a:t>Kontrolisana impakcija</a:t>
            </a:r>
            <a:endParaRPr lang="bs-Latn-ba" sz="3600" cap="none"/>
          </a:p>
          <a:p>
            <a:pPr marR="0" algn="l">
              <a:buFont typeface="Arial" pitchFamily="1" charset="0"/>
              <a:buChar char="•"/>
              <a:defRPr lang="en-us"/>
            </a:pPr>
            <a:r>
              <a:rPr lang="bs-Latn-ba" sz="3600" cap="none"/>
              <a:t>Koštana augmentacija i</a:t>
            </a:r>
            <a:endParaRPr lang="bs-Latn-ba" sz="3600" cap="none"/>
          </a:p>
          <a:p>
            <a:pPr marR="0" algn="l">
              <a:buFont typeface="Arial" pitchFamily="1" charset="0"/>
              <a:buChar char="•"/>
              <a:defRPr lang="en-us"/>
            </a:pPr>
            <a:r>
              <a:rPr lang="bs-Latn-ba" sz="3600" cap="none"/>
              <a:t>Zamjena zgloba </a:t>
            </a:r>
            <a:endParaRPr lang="bs-Latn-ba" sz="3600" cap="none"/>
          </a:p>
          <a:p>
            <a:pPr marR="0" algn="l">
              <a:buFont typeface="Arial" pitchFamily="1" charset="0"/>
              <a:buChar char="•"/>
              <a:defRPr lang="en-us"/>
            </a:pPr>
            <a:endParaRPr lang="bs-Latn-ba" cap="none"/>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Subtitle 2"/>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AMAAFEJAAA6NAAAMCoAABAAAAAmAAAACAAAAAEAAAAAAAAA"/>
              </a:ext>
            </a:extLst>
          </p:cNvSpPr>
          <p:nvPr>
            <p:ph type="subTitle" idx="1"/>
          </p:nvPr>
        </p:nvSpPr>
        <p:spPr>
          <a:xfrm>
            <a:off x="635000" y="1514475"/>
            <a:ext cx="7854950" cy="5343525"/>
          </a:xfrm>
        </p:spPr>
        <p:txBody>
          <a:bodyPr/>
          <a:lstStyle/>
          <a:p>
            <a:pPr marR="0" algn="l">
              <a:buFont typeface="Arial" pitchFamily="1" charset="0"/>
              <a:buChar char="•"/>
              <a:defRPr lang="en-us"/>
            </a:pPr>
            <a:r>
              <a:rPr lang="bs-Latn-ba" sz="2800" cap="none"/>
              <a:t>PHILOS /prox. humeral internal locked system/ -za prox. humerus</a:t>
            </a:r>
            <a:endParaRPr lang="bs-Latn-ba" sz="2800" cap="none"/>
          </a:p>
          <a:p>
            <a:pPr marR="0" algn="l">
              <a:buFont typeface="Arial" pitchFamily="1" charset="0"/>
              <a:buChar char="•"/>
              <a:defRPr lang="en-us"/>
            </a:pPr>
            <a:r>
              <a:rPr lang="bs-Latn-ba" sz="2800" cap="none"/>
              <a:t>Artroplastika za artikularne prelome i neke metafizealne prelome </a:t>
            </a:r>
            <a:endParaRPr lang="bs-Latn-ba" sz="2800" cap="none"/>
          </a:p>
          <a:p>
            <a:pPr marR="0" algn="l">
              <a:buFont typeface="Arial" pitchFamily="1" charset="0"/>
              <a:buChar char="•"/>
              <a:defRPr lang="en-us"/>
            </a:pPr>
            <a:r>
              <a:rPr lang="bs-Latn-ba" sz="2800" cap="none"/>
              <a:t>Intramedulani  nail i DHS  za proksimalni femur</a:t>
            </a:r>
            <a:endParaRPr lang="bs-Latn-ba" sz="2800" cap="none"/>
          </a:p>
          <a:p>
            <a:pPr marR="0" algn="l">
              <a:buFont typeface="Arial" pitchFamily="1" charset="0"/>
              <a:buChar char="•"/>
              <a:defRPr lang="en-us"/>
            </a:pPr>
            <a:r>
              <a:rPr lang="bs-Latn-ba" sz="2800" cap="none"/>
              <a:t>LISS /less invasive stabilization system/-za distalni femur i proksimalnu tibiju</a:t>
            </a:r>
            <a:endParaRPr lang="bs-Latn-ba" sz="2800" cap="none"/>
          </a:p>
          <a:p>
            <a:pPr marR="0" algn="l">
              <a:buFont typeface="Arial" pitchFamily="1" charset="0"/>
              <a:buChar char="•"/>
              <a:defRPr lang="en-us"/>
            </a:pPr>
            <a:r>
              <a:rPr lang="bs-Latn-ba" sz="2800" cap="none"/>
              <a:t>Augmentacija sa  koštanim  cementom od kalcijum fosfata i sulfata sa defektima u metafizama </a:t>
            </a:r>
            <a:endParaRPr lang="bs-Latn-ba" sz="2800" cap="none"/>
          </a:p>
          <a:p>
            <a:pPr marR="0">
              <a:defRPr lang="en-us"/>
            </a:pPr>
            <a:endParaRPr lang="bs-Latn-ba" sz="2800" cap="none"/>
          </a:p>
        </p:txBody>
      </p:sp>
      <p:sp>
        <p:nvSpPr>
          <p:cNvPr id="3" name="Title 3"/>
          <p:cNvSpPr>
            <a:spLocks noGrp="1" noChangeArrowheads="1"/>
            <a:extLst>
              <a:ext uri="smNativeData">
                <pr:smNativeData xmlns:pr="smNativeData" xmlns="smNativeData" val="SMDATA_15_sgOqZhMAAAAlAAAAZAAAAA0AAAAAAAAAAAAAAAAd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MYF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YAAKD7//+0NgAA4AYAABAAAAAmAAAACAAAAAEAAAAAAAAA"/>
              </a:ext>
            </a:extLst>
          </p:cNvSpPr>
          <p:nvPr>
            <p:ph type="ctrTitle"/>
          </p:nvPr>
        </p:nvSpPr>
        <p:spPr>
          <a:xfrm>
            <a:off x="1041400" y="-711200"/>
            <a:ext cx="7851140" cy="1828800"/>
          </a:xfrm>
        </p:spPr>
        <p:txBody>
          <a:bodyPr/>
          <a:lstStyle/>
          <a:p>
            <a:pPr algn="ctr">
              <a:defRPr lang="en-us"/>
            </a:pPr>
            <a:r>
              <a:rPr lang="bs-Latn-ba" sz="4400" cap="none">
                <a:solidFill>
                  <a:srgbClr val="FFC000"/>
                </a:solidFill>
              </a:rPr>
              <a:t>VRSTA FIKSACIONOG MATERIJALA</a:t>
            </a:r>
            <a:endParaRPr lang="bs-Latn-ba" sz="4400" cap="none">
              <a:solidFill>
                <a:srgbClr val="FFC000"/>
              </a:solidFill>
            </a:endParaRP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QMAABkRAAAtNgAAIRgAABAAAAAmAAAACAAAAAEgAAAAAAAA"/>
              </a:ext>
            </a:extLst>
          </p:cNvSpPr>
          <p:nvPr>
            <p:ph type="title"/>
          </p:nvPr>
        </p:nvSpPr>
        <p:spPr>
          <a:xfrm>
            <a:off x="501015" y="2779395"/>
            <a:ext cx="8305800" cy="1143000"/>
          </a:xfrm>
        </p:spPr>
        <p:txBody>
          <a:bodyPr vert="horz" wrap="square" lIns="0" tIns="45720" rIns="0" bIns="0" numCol="1" spcCol="215900" anchor="b">
            <a:prstTxWarp prst="textNoShape">
              <a:avLst/>
            </a:prstTxWarp>
          </a:bodyPr>
          <a:lstStyle/>
          <a:p>
            <a:pPr algn="just">
              <a:spcAft>
                <a:spcPts val="0"/>
              </a:spcAft>
              <a:defRPr lang="en-us"/>
            </a:pPr>
            <a:r>
              <a:rPr lang="bs-Latn-ba" sz="4400" cap="none">
                <a:effectLst>
                  <a:outerShdw dist="63500" dir="3600000" algn="tl" rotWithShape="0">
                    <a:srgbClr val="000000">
                      <a:alpha val="40000"/>
                    </a:srgbClr>
                  </a:outerShdw>
                </a:effectLst>
              </a:rPr>
              <a:t>AKO IMATE PREKO 50 GODINA IMATE DOBRE ŠANSE DA DOBIJETE OSTEOPOROTIČNI PRELOM !!</a:t>
            </a:r>
            <a:endParaRPr lang="bs-Latn-ba" sz="4400" cap="none">
              <a:effectLst>
                <a:outerShdw dist="63500" dir="36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NBlbw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AMAAJABAABUNgAAmAgAABAAAAAmAAAACAAAAAEAAAAAAAAA"/>
              </a:ext>
            </a:extLst>
          </p:cNvSpPr>
          <p:nvPr>
            <p:ph type="title"/>
          </p:nvPr>
        </p:nvSpPr>
        <p:spPr>
          <a:xfrm>
            <a:off x="601980" y="254000"/>
            <a:ext cx="8229600" cy="1143000"/>
          </a:xfrm>
        </p:spPr>
        <p:txBody>
          <a:bodyPr/>
          <a:lstStyle/>
          <a:p>
            <a:pPr>
              <a:defRPr lang="en-us"/>
            </a:pPr>
            <a:r>
              <a:rPr lang="bs-Latn-ba" sz="4000" cap="none">
                <a:solidFill>
                  <a:srgbClr val="FFC000"/>
                </a:solidFill>
              </a:rPr>
              <a:t>LIJEČENJA VERTEBRALNIH  PRELOMA</a:t>
            </a:r>
            <a:endParaRPr lang="bs-Latn-ba" sz="4000" cap="none">
              <a:solidFill>
                <a:srgbClr val="FFC000"/>
              </a:solidFill>
            </a:endParaRPr>
          </a:p>
        </p:txBody>
      </p:sp>
      <p:sp>
        <p:nvSpPr>
          <p:cNvPr id="3" name="Content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gAAAAAAAA"/>
              </a:ext>
            </a:extLst>
          </p:cNvSpPr>
          <p:nvPr>
            <p:ph type="body" idx="1"/>
          </p:nvPr>
        </p:nvSpPr>
        <p:spPr/>
        <p:txBody>
          <a:bodyPr vert="horz" wrap="square" lIns="91440" tIns="45720" rIns="91440" bIns="45720" numCol="1" spcCol="215900" anchor="t">
            <a:prstTxWarp prst="textNoShape">
              <a:avLst/>
            </a:prstTxWarp>
          </a:bodyPr>
          <a:lstStyle/>
          <a:p>
            <a:pPr marL="274320" indent="-274320">
              <a:spcAft>
                <a:spcPts val="0"/>
              </a:spcAft>
              <a:buClr>
                <a:schemeClr val="accent3"/>
              </a:buClr>
              <a:buFont typeface="Wingdings 2" pitchFamily="0" charset="0"/>
              <a:buChar char=""/>
              <a:defRPr lang="en-us"/>
            </a:pPr>
            <a:r>
              <a:rPr lang="bs-Latn-ba" sz="4800" cap="none">
                <a:latin typeface="Calibri" pitchFamily="2" charset="0"/>
                <a:ea typeface="Constantia" pitchFamily="0" charset="0"/>
                <a:cs typeface="Constantia" pitchFamily="0" charset="0"/>
              </a:rPr>
              <a:t>Vertebroplastika</a:t>
            </a:r>
            <a:endParaRPr lang="bs-Latn-ba" sz="4800" cap="none">
              <a:latin typeface="Calibri" pitchFamily="2" charset="0"/>
              <a:ea typeface="Constantia" pitchFamily="0" charset="0"/>
              <a:cs typeface="Constantia" pitchFamily="0" charset="0"/>
            </a:endParaRPr>
          </a:p>
          <a:p>
            <a:pPr marL="274320" indent="-274320">
              <a:spcAft>
                <a:spcPts val="0"/>
              </a:spcAft>
              <a:buClr>
                <a:schemeClr val="accent3"/>
              </a:buClr>
              <a:buFont typeface="Wingdings 2" pitchFamily="0" charset="0"/>
              <a:buChar char=""/>
              <a:defRPr lang="en-us"/>
            </a:pPr>
            <a:endParaRPr lang="bs-Latn-ba" sz="4800" cap="none">
              <a:latin typeface="Calibri" pitchFamily="2" charset="0"/>
              <a:ea typeface="Constantia" pitchFamily="0" charset="0"/>
              <a:cs typeface="Constantia" pitchFamily="0" charset="0"/>
            </a:endParaRPr>
          </a:p>
          <a:p>
            <a:pPr marL="274320" indent="-274320">
              <a:spcAft>
                <a:spcPts val="0"/>
              </a:spcAft>
              <a:buClr>
                <a:schemeClr val="accent3"/>
              </a:buClr>
              <a:buFont typeface="Wingdings 2" pitchFamily="0" charset="0"/>
              <a:buChar char=""/>
              <a:defRPr lang="en-us"/>
            </a:pPr>
            <a:r>
              <a:rPr lang="bs-Latn-ba" sz="4800" cap="none">
                <a:latin typeface="Calibri" pitchFamily="2" charset="0"/>
                <a:ea typeface="Constantia" pitchFamily="0" charset="0"/>
                <a:cs typeface="Constantia" pitchFamily="0" charset="0"/>
              </a:rPr>
              <a:t>Kyphoplastika</a:t>
            </a:r>
            <a:endParaRPr lang="bs-Latn-ba" sz="4800" cap="none">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CCGWg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lgn="ctr">
              <a:defRPr lang="en-us"/>
            </a:pPr>
            <a:r>
              <a:rPr lang="bs-Latn-ba" sz="3600" cap="none">
                <a:solidFill>
                  <a:srgbClr val="FFC000"/>
                </a:solidFill>
              </a:rPr>
              <a:t>LIJEČENJA PRIJELOMA PROKSIMALNOG HUMERUSA</a:t>
            </a:r>
            <a:endParaRPr lang="bs-Latn-ba" sz="3600" cap="none">
              <a:solidFill>
                <a:srgbClr val="FFC000"/>
              </a:solidFill>
            </a:endParaRPr>
          </a:p>
        </p:txBody>
      </p:sp>
      <p:pic>
        <p:nvPicPr>
          <p:cNvPr id="3" name="Picture 2" descr="C:\Users\Djozic\Desktop\477-1.jpg"/>
          <p:cNvPicPr>
            <a:picLocks noGrp="1" noChangeArrowheads="1"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0CAAAkDAAALRkAAKomAAAQAAAAJgAAAAgAAAABgQAAAAAAAA=="/>
              </a:ext>
            </a:extLst>
          </p:cNvPicPr>
          <p:nvPr>
            <p:ph type="pic" idx="1"/>
          </p:nvPr>
        </p:nvPicPr>
        <p:blipFill>
          <a:blip r:embed="rId2"/>
          <a:stretch>
            <a:fillRect/>
          </a:stretch>
        </p:blipFill>
        <p:spPr>
          <a:xfrm>
            <a:off x="333375" y="1973580"/>
            <a:ext cx="3759200" cy="4311650"/>
          </a:xfrm>
          <a:prstGeom prst="rect">
            <a:avLst/>
          </a:prstGeom>
        </p:spPr>
      </p:pic>
      <p:pic>
        <p:nvPicPr>
          <p:cNvPr id="4" name="Picture 3" descr="C:\Users\Djozic\Desktop\477-2.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E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DMdAABTDAAAZDUAAB0nAAAQAAAAJgAAAAgAAAD//////////w=="/>
              </a:ext>
            </a:extLst>
          </p:cNvPicPr>
          <p:nvPr/>
        </p:nvPicPr>
        <p:blipFill>
          <a:blip r:embed="rId3"/>
          <a:stretch>
            <a:fillRect/>
          </a:stretch>
        </p:blipFill>
        <p:spPr>
          <a:xfrm>
            <a:off x="4746625" y="2003425"/>
            <a:ext cx="3932555" cy="4354830"/>
          </a:xfrm>
          <a:prstGeom prst="rect">
            <a:avLst/>
          </a:prstGeom>
          <a:noFill/>
          <a:ln>
            <a:noFill/>
          </a:ln>
          <a:effectLst/>
        </p:spPr>
      </p:pic>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MAANb+//+aNgAAxAcAABAAAAAmAAAACAAAAAEAAAAAAAAA"/>
              </a:ext>
            </a:extLst>
          </p:cNvSpPr>
          <p:nvPr>
            <p:ph type="title"/>
          </p:nvPr>
        </p:nvSpPr>
        <p:spPr>
          <a:xfrm>
            <a:off x="646430" y="-189230"/>
            <a:ext cx="8229600" cy="1451610"/>
          </a:xfrm>
        </p:spPr>
        <p:txBody>
          <a:bodyPr/>
          <a:lstStyle/>
          <a:p>
            <a:pPr>
              <a:defRPr lang="en-us"/>
            </a:pPr>
            <a:r>
              <a:rPr lang="bs-Latn-ba" sz="4400" cap="none">
                <a:solidFill>
                  <a:srgbClr val="FFC000"/>
                </a:solidFill>
              </a:rPr>
              <a:t>PRIJELOM DISTALNOG RADIJUSA</a:t>
            </a:r>
            <a:endParaRPr lang="bs-Latn-ba" sz="4400" cap="none">
              <a:solidFill>
                <a:srgbClr val="FFC000"/>
              </a:solidFill>
            </a:endParaRPr>
          </a:p>
        </p:txBody>
      </p:sp>
      <p:pic>
        <p:nvPicPr>
          <p:cNvPr id="3" name="Picture 2" descr="C:\Users\Djozic\Desktop\477-5.jpg"/>
          <p:cNvPicPr>
            <a:picLocks noGrp="1" noChangeArrowheads="1"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D+//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0CAADkCgAAhBoAAKQnAAAQAAAAJgAAAAgAAAABgQAAAAAAAA=="/>
              </a:ext>
            </a:extLst>
          </p:cNvPicPr>
          <p:nvPr>
            <p:ph type="pic" idx="1"/>
          </p:nvPr>
        </p:nvPicPr>
        <p:blipFill>
          <a:blip r:embed="rId2"/>
          <a:stretch>
            <a:fillRect/>
          </a:stretch>
        </p:blipFill>
        <p:spPr>
          <a:xfrm>
            <a:off x="333375" y="1770380"/>
            <a:ext cx="3977005" cy="4673600"/>
          </a:xfrm>
          <a:prstGeom prst="rect">
            <a:avLst/>
          </a:prstGeom>
        </p:spPr>
      </p:pic>
      <p:pic>
        <p:nvPicPr>
          <p:cNvPr id="4" name="Picture 3" descr="C:\Users\Djozic\Desktop\477-6.jpg"/>
          <p:cNvPicPr>
            <a:picLocks noGrp="1" noChangeArrowheads="1"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E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MbAAATCwAAMzYAAL0nAAAQAAAAJgAAAAgAAAABgQAAAAAAAA=="/>
              </a:ext>
            </a:extLst>
          </p:cNvPicPr>
          <p:nvPr>
            <p:ph type="pic" idx="2"/>
          </p:nvPr>
        </p:nvPicPr>
        <p:blipFill>
          <a:blip r:embed="rId3"/>
          <a:stretch>
            <a:fillRect/>
          </a:stretch>
        </p:blipFill>
        <p:spPr>
          <a:xfrm>
            <a:off x="4543425" y="1800225"/>
            <a:ext cx="4267200" cy="4659630"/>
          </a:xfrm>
          <a:prstGeom prst="rect">
            <a:avLst/>
          </a:prstGeom>
        </p:spPr>
      </p:pic>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EAAAAAAAAA"/>
              </a:ext>
            </a:extLst>
          </p:cNvSpPr>
          <p:nvPr>
            <p:ph type="title"/>
          </p:nvPr>
        </p:nvSpPr>
        <p:spPr>
          <a:xfrm>
            <a:off x="457200" y="704850"/>
            <a:ext cx="8229600" cy="1143000"/>
          </a:xfrm>
        </p:spPr>
        <p:txBody>
          <a:bodyPr/>
          <a:lstStyle/>
          <a:p>
            <a:pPr>
              <a:defRPr lang="en-us"/>
            </a:pPr>
            <a:r>
              <a:rPr lang="bs-Latn-ba" cap="none">
                <a:solidFill>
                  <a:srgbClr val="FFC000"/>
                </a:solidFill>
              </a:rPr>
              <a:t>LIJEČENJA PRIJELOMA KUKA</a:t>
            </a:r>
            <a:endParaRPr lang="bs-Latn-ba" cap="none">
              <a:solidFill>
                <a:srgbClr val="FFC000"/>
              </a:solidFill>
            </a:endParaRPr>
          </a:p>
        </p:txBody>
      </p:sp>
      <p:sp>
        <p:nvSpPr>
          <p:cNvPr id="3" name="Text Placeholder 2"/>
          <p:cNvSpPr>
            <a:spLocks noGrp="1" noChangeArrowheads="1"/>
            <a:extLst>
              <a:ext uri="smNativeData">
                <pr:smNativeData xmlns:pr="smNativeData" xmlns="smNativeData" val="SMDATA_15_sgOqZhMAAAAlAAAAZAAAAA0AAAAASAAAAAAAAABIAAAAAAAAAAAAAAAB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CD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sLAACrGwAAeA8AABAAAAAmAAAACAAAAIGAAAAAAAAA"/>
              </a:ext>
            </a:extLst>
          </p:cNvSpPr>
          <p:nvPr>
            <p:ph type="body" idx="1"/>
          </p:nvPr>
        </p:nvSpPr>
        <p:spPr>
          <a:xfrm>
            <a:off x="457200" y="1856105"/>
            <a:ext cx="4040505" cy="658495"/>
          </a:xfrm>
        </p:spPr>
        <p:txBody>
          <a:bodyPr vert="horz" wrap="square" lIns="45720" tIns="0" rIns="45720" bIns="0" numCol="1" spcCol="215900" anchor="ctr">
            <a:prstTxWarp prst="textNoShape">
              <a:avLst/>
            </a:prstTxWarp>
          </a:bodyPr>
          <a:lstStyle>
            <a:lvl1pPr marL="0" indent="0">
              <a:buNone/>
              <a:defRPr lang="en-us" sz="2400" b="1" cap="none" baseline="0">
                <a:solidFill>
                  <a:schemeClr val="tx2"/>
                </a:solidFill>
                <a:effectLst/>
              </a:defRPr>
            </a:lvl1pPr>
            <a:lvl2pPr>
              <a:buNone/>
              <a:defRPr lang="en-us" sz="2000" b="1" cap="none"/>
            </a:lvl2pPr>
            <a:lvl3pPr>
              <a:buNone/>
              <a:defRPr lang="en-us" sz="1800" b="1" cap="none"/>
            </a:lvl3pPr>
            <a:lvl4pPr>
              <a:buNone/>
              <a:defRPr lang="en-us" sz="1600" b="1" cap="none"/>
            </a:lvl4pPr>
            <a:lvl5pPr>
              <a:buNone/>
              <a:defRPr lang="en-us" sz="1600" b="1" cap="none"/>
            </a:lvl5pPr>
            <a:lvl6pPr>
              <a:defRPr lang="en-us"/>
            </a:lvl6pPr>
            <a:lvl7pPr>
              <a:defRPr lang="en-us"/>
            </a:lvl7pPr>
            <a:lvl8pPr>
              <a:defRPr lang="en-us"/>
            </a:lvl8pPr>
            <a:lvl9pPr>
              <a:defRPr lang="en-us"/>
            </a:lvl9pPr>
          </a:lstStyle>
          <a:p>
            <a:pPr>
              <a:defRPr lang="en-us"/>
            </a:pPr>
            <a:endParaRPr lang="bs-Latn-ba" cap="none"/>
          </a:p>
        </p:txBody>
      </p:sp>
      <p:sp>
        <p:nvSpPr>
          <p:cNvPr id="4" name="Text Placeholder 3"/>
          <p:cNvSpPr>
            <a:spLocks noGrp="1" noChangeArrowheads="1"/>
            <a:extLst>
              <a:ext uri="smNativeData">
                <pr:smNativeData xmlns:pr="smNativeData" xmlns="smNativeData" val="SMDATA_15_sgOqZhMAAAAlAAAAZAAAAA0AAAAASAAAAAAAAABIAAAAAAAAAAAAAAAB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xwAAHILAABwNQAAeA8AABAAAAAmAAAACAAAAIGAAAAAAAAA"/>
              </a:ext>
            </a:extLst>
          </p:cNvSpPr>
          <p:nvPr>
            <p:ph type="body" idx="3"/>
          </p:nvPr>
        </p:nvSpPr>
        <p:spPr>
          <a:xfrm>
            <a:off x="4645025" y="1860550"/>
            <a:ext cx="4041775" cy="654050"/>
          </a:xfrm>
        </p:spPr>
        <p:txBody>
          <a:bodyPr vert="horz" wrap="square" lIns="45720" tIns="0" rIns="45720" bIns="0" numCol="1" spcCol="215900" anchor="ctr">
            <a:prstTxWarp prst="textNoShape">
              <a:avLst/>
            </a:prstTxWarp>
          </a:bodyPr>
          <a:lstStyle>
            <a:lvl1pPr marL="0" indent="0">
              <a:buNone/>
              <a:defRPr lang="en-us" sz="2400" b="1" cap="none" baseline="0">
                <a:solidFill>
                  <a:schemeClr val="tx2"/>
                </a:solidFill>
                <a:effectLst/>
              </a:defRPr>
            </a:lvl1pPr>
            <a:lvl2pPr>
              <a:buNone/>
              <a:defRPr lang="en-us" sz="2000" b="1" cap="none"/>
            </a:lvl2pPr>
            <a:lvl3pPr>
              <a:buNone/>
              <a:defRPr lang="en-us" sz="1800" b="1" cap="none"/>
            </a:lvl3pPr>
            <a:lvl4pPr>
              <a:buNone/>
              <a:defRPr lang="en-us" sz="1600" b="1" cap="none"/>
            </a:lvl4pPr>
            <a:lvl5pPr>
              <a:buNone/>
              <a:defRPr lang="en-us" sz="1600" b="1" cap="none"/>
            </a:lvl5pPr>
            <a:lvl6pPr>
              <a:defRPr lang="en-us"/>
            </a:lvl6pPr>
            <a:lvl7pPr>
              <a:defRPr lang="en-us"/>
            </a:lvl7pPr>
            <a:lvl8pPr>
              <a:defRPr lang="en-us"/>
            </a:lvl8pPr>
            <a:lvl9pPr>
              <a:defRPr lang="en-us"/>
            </a:lvl9pPr>
          </a:lstStyle>
          <a:p>
            <a:pPr>
              <a:defRPr lang="en-us"/>
            </a:pPr>
            <a:endParaRPr lang="bs-Latn-ba" cap="none"/>
          </a:p>
        </p:txBody>
      </p:sp>
      <p:pic>
        <p:nvPicPr>
          <p:cNvPr id="5" name="Picture 2" descr="C:\Users\Djozic\Desktop\478-1.jpg"/>
          <p:cNvPicPr>
            <a:picLocks noGrp="1" noChangeArrowheads="1" noChangeAspect="1"/>
            <a:extLst>
              <a:ext uri="smNativeData">
                <pr:smNativeData xmlns:pr="smNativeData" xmlns="smNativeData" val="SMDATA_17_sgOqZhMAAAAlAAAAEQAAAC0AAAAAkAAAAAA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C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FcBAACtDAAA4BoAAIooAAAQAAAAJgAAAAgAAAABgQAAAAAAAA=="/>
              </a:ext>
            </a:extLst>
          </p:cNvPicPr>
          <p:nvPr>
            <p:ph type="pic" idx="2"/>
          </p:nvPr>
        </p:nvPicPr>
        <p:blipFill>
          <a:blip r:embed="rId2"/>
          <a:stretch>
            <a:fillRect/>
          </a:stretch>
        </p:blipFill>
        <p:spPr>
          <a:xfrm>
            <a:off x="217805" y="2060575"/>
            <a:ext cx="4150995" cy="4529455"/>
          </a:xfrm>
          <a:prstGeom prst="rect">
            <a:avLst/>
          </a:prstGeom>
        </p:spPr>
      </p:pic>
      <p:pic>
        <p:nvPicPr>
          <p:cNvPr id="6" name="Picture 3" descr="C:\Users\Djozic\Desktop\478-2.jpg"/>
          <p:cNvPicPr>
            <a:picLocks noGrp="1" noChangeArrowheads="1" noChangeAspect="1"/>
            <a:extLst>
              <a:ext uri="smNativeData">
                <pr:smNativeData xmlns:pr="smNativeData" xmlns="smNativeData" val="SMDATA_17_sgOqZhMAAAAlAAAAEQAAAC0AAAAAkAAAAAA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O0cAACtDAAA3TQAAEQoAAAQAAAAJgAAAAgAAAABgQAAAAAAAA=="/>
              </a:ext>
            </a:extLst>
          </p:cNvPicPr>
          <p:nvPr>
            <p:ph type="pic" idx="4"/>
          </p:nvPr>
        </p:nvPicPr>
        <p:blipFill>
          <a:blip r:embed="rId3"/>
          <a:stretch>
            <a:fillRect/>
          </a:stretch>
        </p:blipFill>
        <p:spPr>
          <a:xfrm>
            <a:off x="4702175" y="2060575"/>
            <a:ext cx="3891280" cy="4485005"/>
          </a:xfrm>
          <a:prstGeom prst="rect">
            <a:avLst/>
          </a:prstGeom>
        </p:spPr>
      </p:pic>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4"/>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EgAAAAAAAA"/>
              </a:ext>
            </a:extLst>
          </p:cNvSpPr>
          <p:nvPr>
            <p:ph type="title"/>
          </p:nvPr>
        </p:nvSpPr>
        <p:spPr>
          <a:xfrm>
            <a:off x="457200" y="704850"/>
            <a:ext cx="8229600" cy="1143000"/>
          </a:xfrm>
        </p:spPr>
        <p:txBody>
          <a:bodyPr vert="horz" wrap="square" lIns="0" tIns="45720" rIns="0" bIns="0" numCol="1" spcCol="215900" anchor="b">
            <a:prstTxWarp prst="textNoShape">
              <a:avLst/>
            </a:prstTxWarp>
          </a:bodyPr>
          <a:lstStyle/>
          <a:p>
            <a:pPr algn="ctr">
              <a:spcBef>
                <a:spcPts val="0"/>
              </a:spcBef>
              <a:spcAft>
                <a:spcPts val="0"/>
              </a:spcAft>
              <a:defRPr lang="en-us" sz="4500" cap="none"/>
            </a:pPr>
            <a:r>
              <a:rPr lang="bs-Latn-ba" sz="4140" cap="none">
                <a:solidFill>
                  <a:srgbClr val="FFCC00"/>
                </a:solidFill>
              </a:rPr>
              <a:t>Pertrohanterni  prijelom  rješen protezom</a:t>
            </a:r>
            <a:endParaRPr lang="en-us" sz="4140" cap="none">
              <a:solidFill>
                <a:srgbClr val="FFCC00"/>
              </a:solidFill>
            </a:endParaRPr>
          </a:p>
        </p:txBody>
      </p:sp>
      <p:sp>
        <p:nvSpPr>
          <p:cNvPr id="3" name="Rectangle 5"/>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ELAACoGwAAGCcAABAAAAAmAAAACAAAAAEAAAAAAAAA"/>
              </a:ext>
            </a:extLst>
          </p:cNvSpPr>
          <p:nvPr>
            <p:ph type="body" idx="1"/>
          </p:nvPr>
        </p:nvSpPr>
        <p:spPr>
          <a:xfrm>
            <a:off x="457200" y="1920875"/>
            <a:ext cx="4038600" cy="4434205"/>
          </a:xfrm>
        </p:spPr>
        <p:txBody>
          <a:bodyPr/>
          <a:lstStyle/>
          <a:p>
            <a:pPr>
              <a:defRPr lang="en-us"/>
            </a:pPr>
            <a:endParaRPr lang="en-us" sz="2200" cap="none"/>
          </a:p>
        </p:txBody>
      </p:sp>
      <p:sp>
        <p:nvSpPr>
          <p:cNvPr id="4" name="Rectangle 6"/>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BEEU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BwAANELAABwNQAAGCcAABAAAAAmAAAACAAAAAEAAAAAAAAA"/>
              </a:ext>
            </a:extLst>
          </p:cNvSpPr>
          <p:nvPr>
            <p:ph type="body" idx="2"/>
          </p:nvPr>
        </p:nvSpPr>
        <p:spPr>
          <a:xfrm>
            <a:off x="4648200" y="1920875"/>
            <a:ext cx="4038600" cy="4434205"/>
          </a:xfrm>
        </p:spPr>
        <p:txBody>
          <a:bodyPr/>
          <a:lstStyle/>
          <a:p>
            <a:pPr>
              <a:defRPr lang="en-us"/>
            </a:pPr>
            <a:endParaRPr lang="en-us" sz="2200" cap="none"/>
          </a:p>
        </p:txBody>
      </p:sp>
      <p:pic>
        <p:nvPicPr>
          <p:cNvPr id="5" name="Picture 5" descr="1.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N4IAAD3CwAAPRsAACUpAAAQAAAAJgAAAAgAAAD//////////w=="/>
              </a:ext>
            </a:extLst>
          </p:cNvPicPr>
          <p:nvPr/>
        </p:nvPicPr>
        <p:blipFill>
          <a:blip r:embed="rId2"/>
          <a:stretch>
            <a:fillRect/>
          </a:stretch>
        </p:blipFill>
        <p:spPr>
          <a:xfrm>
            <a:off x="1441450" y="1945005"/>
            <a:ext cx="2986405" cy="4743450"/>
          </a:xfrm>
          <a:prstGeom prst="rect">
            <a:avLst/>
          </a:prstGeom>
          <a:noFill/>
          <a:ln>
            <a:noFill/>
          </a:ln>
          <a:effectLst/>
        </p:spPr>
      </p:pic>
      <p:pic>
        <p:nvPicPr>
          <p:cNvPr id="6" name="Picture 6" descr="2.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UhAADtCwAAKTEAABMpAAAQAAAAJgAAAAgAAAD//////////w=="/>
              </a:ext>
            </a:extLst>
          </p:cNvPicPr>
          <p:nvPr/>
        </p:nvPicPr>
        <p:blipFill>
          <a:blip r:embed="rId3"/>
          <a:stretch>
            <a:fillRect/>
          </a:stretch>
        </p:blipFill>
        <p:spPr>
          <a:xfrm>
            <a:off x="5387975" y="1938655"/>
            <a:ext cx="2603500" cy="4738370"/>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4"/>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EgAAAAAAAA"/>
              </a:ext>
            </a:extLst>
          </p:cNvSpPr>
          <p:nvPr>
            <p:ph type="title"/>
          </p:nvPr>
        </p:nvSpPr>
        <p:spPr>
          <a:xfrm>
            <a:off x="457200" y="704850"/>
            <a:ext cx="8229600" cy="1143000"/>
          </a:xfrm>
        </p:spPr>
        <p:txBody>
          <a:bodyPr vert="horz" wrap="square" lIns="0" tIns="45720" rIns="0" bIns="0" numCol="1" spcCol="215900" anchor="b">
            <a:prstTxWarp prst="textNoShape">
              <a:avLst/>
            </a:prstTxWarp>
          </a:bodyPr>
          <a:lstStyle/>
          <a:p>
            <a:pPr algn="ctr">
              <a:spcBef>
                <a:spcPts val="0"/>
              </a:spcBef>
              <a:spcAft>
                <a:spcPts val="0"/>
              </a:spcAft>
              <a:defRPr lang="en-us" sz="4500" cap="none"/>
            </a:pPr>
            <a:r>
              <a:rPr lang="bs-Latn-ba" sz="4860" cap="none">
                <a:solidFill>
                  <a:srgbClr val="FFCC00"/>
                </a:solidFill>
              </a:rPr>
              <a:t>Pertrohanterni  prijelom  rješen protezom</a:t>
            </a:r>
            <a:endParaRPr lang="en-us" sz="4860" cap="none">
              <a:solidFill>
                <a:srgbClr val="FFCC00"/>
              </a:solidFill>
            </a:endParaRPr>
          </a:p>
        </p:txBody>
      </p:sp>
      <p:sp>
        <p:nvSpPr>
          <p:cNvPr id="3" name="Rectangle 5"/>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LDE9Q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ELAACoGwAAGCcAABAAAAAmAAAACAAAAAEAAAAAAAAA"/>
              </a:ext>
            </a:extLst>
          </p:cNvSpPr>
          <p:nvPr>
            <p:ph type="body" idx="1"/>
          </p:nvPr>
        </p:nvSpPr>
        <p:spPr>
          <a:xfrm>
            <a:off x="457200" y="1920875"/>
            <a:ext cx="4038600" cy="4434205"/>
          </a:xfrm>
        </p:spPr>
        <p:txBody>
          <a:bodyPr/>
          <a:lstStyle/>
          <a:p>
            <a:pPr>
              <a:defRPr lang="en-us"/>
            </a:pPr>
            <a:endParaRPr lang="en-us" sz="2200" cap="none"/>
          </a:p>
        </p:txBody>
      </p:sp>
      <p:sp>
        <p:nvSpPr>
          <p:cNvPr id="4" name="Rectangle 6"/>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BwAANELAABwNQAAGCcAABAAAAAmAAAACAAAAAEAAAAAAAAA"/>
              </a:ext>
            </a:extLst>
          </p:cNvSpPr>
          <p:nvPr>
            <p:ph type="body" idx="2"/>
          </p:nvPr>
        </p:nvSpPr>
        <p:spPr>
          <a:xfrm>
            <a:off x="4648200" y="1920875"/>
            <a:ext cx="4038600" cy="4434205"/>
          </a:xfrm>
        </p:spPr>
        <p:txBody>
          <a:bodyPr/>
          <a:lstStyle/>
          <a:p>
            <a:pPr>
              <a:defRPr lang="en-us"/>
            </a:pPr>
            <a:endParaRPr lang="en-us" sz="2200" cap="none"/>
          </a:p>
        </p:txBody>
      </p:sp>
      <p:pic>
        <p:nvPicPr>
          <p:cNvPr id="5" name="Picture 4" descr="1.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B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NMJAAD3CwAAjhoAAGonAAAQAAAAJgAAAAgAAAD//////////w=="/>
              </a:ext>
            </a:extLst>
          </p:cNvPicPr>
          <p:nvPr/>
        </p:nvPicPr>
        <p:blipFill>
          <a:blip r:embed="rId2"/>
          <a:stretch>
            <a:fillRect/>
          </a:stretch>
        </p:blipFill>
        <p:spPr>
          <a:xfrm>
            <a:off x="1597025" y="1945005"/>
            <a:ext cx="2719705" cy="4462145"/>
          </a:xfrm>
          <a:prstGeom prst="rect">
            <a:avLst/>
          </a:prstGeom>
          <a:noFill/>
          <a:ln>
            <a:noFill/>
          </a:ln>
          <a:effectLst/>
        </p:spPr>
      </p:pic>
      <p:pic>
        <p:nvPicPr>
          <p:cNvPr id="6" name="Picture 5" descr="2.jpg"/>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KggAACTCwAABDEAAGAnAAAQAAAAJgAAAAgAAAD//////////w=="/>
              </a:ext>
            </a:extLst>
          </p:cNvPicPr>
          <p:nvPr/>
        </p:nvPicPr>
        <p:blipFill>
          <a:blip r:embed="rId3"/>
          <a:stretch>
            <a:fillRect/>
          </a:stretch>
        </p:blipFill>
        <p:spPr>
          <a:xfrm>
            <a:off x="5308600" y="1881505"/>
            <a:ext cx="2659380" cy="4519295"/>
          </a:xfrm>
          <a:prstGeom prst="rect">
            <a:avLst/>
          </a:prstGeom>
          <a:noFill/>
          <a:ln>
            <a:noFill/>
          </a:ln>
          <a:effectLst/>
        </p:spPr>
      </p:pic>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1"/>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WgMAAJIDAAB3NAAAzyIAABAgAAAmAAAACAAAAP//////////"/>
              </a:ext>
            </a:extLst>
          </p:cNvSpPr>
          <p:nvPr/>
        </p:nvSpPr>
        <p:spPr>
          <a:xfrm>
            <a:off x="544830" y="580390"/>
            <a:ext cx="7983855" cy="5078095"/>
          </a:xfrm>
          <a:prstGeom prst="rect">
            <a:avLst/>
          </a:prstGeom>
          <a:noFill/>
          <a:ln>
            <a:noFill/>
          </a:ln>
          <a:effectLst/>
        </p:spPr>
        <p:txBody>
          <a:bodyPr vert="horz" wrap="square" lIns="91440" tIns="45720" rIns="91440" bIns="45720" numCol="1" spcCol="215900" anchor="t"/>
          <a:lstStyle/>
          <a:p>
            <a:pPr algn="just">
              <a:defRPr lang="en-us"/>
            </a:pPr>
            <a:r>
              <a:rPr lang="bs-Latn-ba" sz="3600" cap="none">
                <a:latin typeface="Times New Roman" pitchFamily="1" charset="0"/>
                <a:ea typeface="Calibri" pitchFamily="2" charset="0"/>
                <a:cs typeface="Arial" pitchFamily="1" charset="0"/>
              </a:rPr>
              <a:t>Upoređujući internu fiksaciju sa hemiartroplastikom može se kontatovati  daleko više komplikacija i loših rezultata kod interne fiksacije 46% u odnosu na 6% kod  hemiartroplastike. Stoga se kod pacijenata preko 70 godina sa prelomom vrata femura preporućuje  artroplastika. </a:t>
            </a:r>
            <a:endParaRPr lang="bs-Latn-ba" sz="3600" cap="none"/>
          </a:p>
        </p:txBody>
      </p:sp>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gMAAO3+///KNQAABAkAABAAAAAmAAAACAAAAIGAAAAAAAAA"/>
              </a:ext>
            </a:extLst>
          </p:cNvSpPr>
          <p:nvPr>
            <p:ph type="title"/>
          </p:nvPr>
        </p:nvSpPr>
        <p:spPr>
          <a:xfrm>
            <a:off x="514350" y="-174625"/>
            <a:ext cx="8229600" cy="1640205"/>
          </a:xfrm>
        </p:spPr>
        <p:txBody>
          <a:bodyPr vert="horz" wrap="square" lIns="0" tIns="45720" rIns="0" bIns="0" numCol="1" spcCol="215900" anchor="b">
            <a:prstTxWarp prst="textNoShape">
              <a:avLst/>
            </a:prstTxWarp>
          </a:bodyPr>
          <a:lstStyle/>
          <a:p>
            <a:pPr>
              <a:defRPr lang="en-us"/>
            </a:pPr>
            <a:br/>
            <a:r>
              <a:rPr lang="bs-Latn-ba" sz="4000" cap="none">
                <a:solidFill>
                  <a:srgbClr val="FFFF00"/>
                </a:solidFill>
              </a:rPr>
              <a:t>PREPORUKE NOF-a- i AMERIČKE AKADEMIJE  ORTOPEDSKIH HIRURGA</a:t>
            </a:r>
            <a:r>
              <a:rPr lang="bs-Latn-ba" sz="4500" cap="none"/>
              <a:t> </a:t>
            </a:r>
            <a:endParaRPr lang="bs-Latn-ba" sz="4500" cap="none"/>
          </a:p>
        </p:txBody>
      </p:sp>
      <p:sp>
        <p:nvSpPr>
          <p:cNvPr id="3" name="Content Placeholder 2"/>
          <p:cNvSpPr txBox="1">
            <a:spLocks noGrp="1" noChangeArrowheads="1"/>
            <a:extLst>
              <a:ext uri="smNativeData">
                <pr:smNativeData xmlns:pr="smNativeData" xmlns="smNativeData" val="SMDATA_15_sgOqZhMAAAAlAAAAEgAAAA0AAAAAkAAAAEgAAACQAAAASAAAAAAAAAAAAAAAAAAAAAEAAABQAAAAAAAAAAAA4D8AAAAAAADgPwAAAAAAAOA/AAAAAAAA4D8AAAAAAADgPwAAAAAAAOA/AAAAAAAA4D8AAAAAAADgPwAAAAAAAOA/AAAAAAAA4D8CAAAAjAAAAAAAAAAAAAAA////AAAAAA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KQJAABwNQAAMCoAABAAAAAmAAAACAAAAAGBAAAAAAAA"/>
              </a:ext>
            </a:extLst>
          </p:cNvSpPr>
          <p:nvPr>
            <p:ph type="body" idx="1"/>
          </p:nvPr>
        </p:nvSpPr>
        <p:spPr>
          <a:xfrm>
            <a:off x="457200" y="1567180"/>
            <a:ext cx="8229600" cy="5290820"/>
          </a:xfrm>
          <a:prstGeom prst="rect">
            <a:avLst/>
          </a:prstGeom>
        </p:spPr>
        <p:txBody>
          <a:bodyPr/>
          <a:lstStyle/>
          <a:p>
            <a:pPr>
              <a:defRPr lang="en-us"/>
            </a:pPr>
            <a:r>
              <a:rPr lang="bs-Latn-ba" sz="3600" cap="none">
                <a:latin typeface="Calibri" pitchFamily="2" charset="0"/>
                <a:ea typeface="Arial" pitchFamily="1" charset="0"/>
                <a:cs typeface="Arial" pitchFamily="1" charset="0"/>
              </a:rPr>
              <a:t>Postavite realne ciljeve i identificirajte pacijente  sa visokim rizikom /fragilne frakture/</a:t>
            </a:r>
            <a:endParaRPr lang="bs-Latn-ba" sz="3600" cap="none">
              <a:latin typeface="Calibri" pitchFamily="2" charset="0"/>
              <a:ea typeface="Arial" pitchFamily="1" charset="0"/>
              <a:cs typeface="Arial" pitchFamily="1" charset="0"/>
            </a:endParaRPr>
          </a:p>
          <a:p>
            <a:pPr>
              <a:defRPr lang="en-us"/>
            </a:pPr>
            <a:r>
              <a:rPr lang="bs-Latn-ba" sz="3600" cap="none">
                <a:latin typeface="Calibri" pitchFamily="2" charset="0"/>
                <a:ea typeface="Arial" pitchFamily="1" charset="0"/>
                <a:cs typeface="Arial" pitchFamily="1" charset="0"/>
              </a:rPr>
              <a:t>Nemojte čekati da vaši pacijenti dožive fragilnu frakturu/ Učinite Dex-a za sve  žene preko 65 godina i sve muškarce preko 70 godina/ i sve žene i muškarce preko 50 god. koji imaju visoke faktore rizika</a:t>
            </a:r>
            <a:endParaRPr lang="bs-Latn-ba" sz="3600" cap="none">
              <a:latin typeface="Calibri" pitchFamily="2" charset="0"/>
              <a:ea typeface="Arial" pitchFamily="1" charset="0"/>
              <a:cs typeface="Arial" pitchFamily="1" charset="0"/>
            </a:endParaRPr>
          </a:p>
          <a:p>
            <a:pPr>
              <a:buNone/>
              <a:defRPr lang="en-us"/>
            </a:pPr>
            <a:endParaRPr lang="bs-Latn-ba" sz="3600" cap="none">
              <a:latin typeface="Calibri" pitchFamily="2" charset="0"/>
              <a:ea typeface="Arial" pitchFamily="1" charset="0"/>
              <a:cs typeface="Arial" pitchFamily="1" charset="0"/>
            </a:endParaRPr>
          </a:p>
          <a:p>
            <a:pPr>
              <a:buNone/>
              <a:defRPr lang="en-us"/>
            </a:pPr>
            <a:endParaRPr lang="bs-Latn-ba" sz="3600" cap="none">
              <a:latin typeface="Calibri" pitchFamily="2" charset="0"/>
              <a:ea typeface="Arial" pitchFamily="1" charset="0"/>
              <a:cs typeface="Arial" pitchFamily="1" charset="0"/>
            </a:endParaRPr>
          </a:p>
          <a:p>
            <a:pPr>
              <a:buNone/>
              <a:defRPr lang="en-us"/>
            </a:pPr>
            <a:endParaRPr lang="bs-Latn-ba" cap="none"/>
          </a:p>
          <a:p>
            <a:pPr>
              <a:defRPr lang="en-us"/>
            </a:pPr>
            <a:endParaRPr lang="bs-Latn-ba" cap="none"/>
          </a:p>
          <a:p>
            <a:pPr>
              <a:defRPr lang="en-us"/>
            </a:pPr>
            <a:endParaRPr lang="bs-Latn-ba" cap="none"/>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rPr lang="bs-Latn-ba" sz="4000" cap="none">
                <a:solidFill>
                  <a:srgbClr val="FFFF00"/>
                </a:solidFill>
              </a:rPr>
              <a:t>PREPORUKE NOF-a i AMERIČKE AKADEMIJE ORTOPEDSKIH HIRURGA</a:t>
            </a:r>
            <a:endParaRPr lang="en-us" sz="4000" cap="none">
              <a:solidFill>
                <a:srgbClr val="FFFF00"/>
              </a:solidFill>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JAO6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type="body" idx="1"/>
          </p:nvPr>
        </p:nvSpPr>
        <p:spPr/>
        <p:txBody>
          <a:bodyPr/>
          <a:lstStyle/>
          <a:p>
            <a:pPr>
              <a:buNone/>
              <a:defRPr lang="en-us"/>
            </a:pPr>
            <a:r>
              <a:rPr lang="bs-Latn-ba" sz="3200" cap="none"/>
              <a:t>Pri otpustu iz bolnice preporučiti: </a:t>
            </a:r>
            <a:endParaRPr lang="bs-Latn-ba" sz="3200" cap="none"/>
          </a:p>
          <a:p>
            <a:pPr>
              <a:buFont typeface="Arial" pitchFamily="1" charset="0"/>
              <a:buChar char="•"/>
              <a:defRPr lang="en-us"/>
            </a:pPr>
            <a:r>
              <a:rPr lang="bs-Latn-ba" sz="3200" cap="none"/>
              <a:t>Calcium 1200mg/dnevno, Vit D 2000 IU/dnevno,  fizikalna th i preporuke za prevenciju traumatizma </a:t>
            </a:r>
            <a:endParaRPr lang="bs-Latn-ba" sz="3200" cap="none"/>
          </a:p>
          <a:p>
            <a:pPr>
              <a:buFont typeface="Arial" pitchFamily="1" charset="0"/>
              <a:buChar char="•"/>
              <a:defRPr lang="en-us"/>
            </a:pPr>
            <a:r>
              <a:rPr lang="bs-Latn-ba" cap="none"/>
              <a:t> BIFOSFONATE:</a:t>
            </a:r>
            <a:endParaRPr lang="bs-Latn-ba" cap="none"/>
          </a:p>
          <a:p>
            <a:pPr>
              <a:buFont typeface="Wingdings" pitchFamily="0" charset="0"/>
              <a:buChar char="Ø"/>
              <a:defRPr lang="en-us"/>
            </a:pPr>
            <a:r>
              <a:rPr lang="bs-Latn-ba" cap="none"/>
              <a:t>    /</a:t>
            </a:r>
            <a:r>
              <a:rPr lang="bs-Latn-ba" sz="2000" cap="none"/>
              <a:t>ALENDRONAT 70mg sedmično,  RISEDRONATE35mg sedmično, IBANDRONAT 150mg mjesečno ili</a:t>
            </a:r>
            <a:endParaRPr lang="bs-Latn-ba" sz="2000" cap="none"/>
          </a:p>
          <a:p>
            <a:pPr>
              <a:buFont typeface="Wingdings" pitchFamily="0" charset="0"/>
              <a:buChar char="Ø"/>
              <a:defRPr lang="en-us"/>
            </a:pPr>
            <a:r>
              <a:rPr lang="bs-Latn-ba" sz="2400" cap="none"/>
              <a:t>  moderni  i.v.  IBANDRONAT 3mg svaka 3 mj. ili ZOLEDRONAT 5mg godišnje</a:t>
            </a:r>
            <a:endParaRPr lang="bs-Latn-ba" sz="3200" cap="none"/>
          </a:p>
          <a:p>
            <a:pPr>
              <a:defRPr lang="en-us"/>
            </a:pPr>
          </a:p>
        </p:txBody>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MD/UQ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rPr lang="bs-Latn-ba" sz="4600" cap="none">
                <a:solidFill>
                  <a:srgbClr val="FFFF00"/>
                </a:solidFill>
              </a:rPr>
              <a:t>Preporuke NOF-a i američke akademije ortopedskih hirurga</a:t>
            </a:r>
            <a:endParaRPr lang="en-us" sz="4600" cap="none">
              <a:solidFill>
                <a:srgbClr val="FFFF00"/>
              </a:solidFill>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type="body" idx="1"/>
          </p:nvPr>
        </p:nvSpPr>
        <p:spPr/>
        <p:txBody>
          <a:bodyPr/>
          <a:lstStyle/>
          <a:p>
            <a:pPr>
              <a:buFont typeface="Arial" pitchFamily="1" charset="0"/>
              <a:buChar char="•"/>
              <a:defRPr lang="en-us"/>
            </a:pPr>
            <a:r>
              <a:rPr lang="bs-Latn-ba" sz="3200" cap="none"/>
              <a:t>Učiniti DEX-a za 6 sedmica</a:t>
            </a:r>
            <a:endParaRPr lang="bs-Latn-ba" sz="3200" cap="none"/>
          </a:p>
          <a:p>
            <a:pPr>
              <a:buFont typeface="Arial" pitchFamily="1" charset="0"/>
              <a:buChar char="•"/>
              <a:defRPr lang="en-us"/>
            </a:pPr>
            <a:endParaRPr lang="bs-Latn-ba" sz="3200" cap="none"/>
          </a:p>
          <a:p>
            <a:pPr>
              <a:buFont typeface="Arial" pitchFamily="1" charset="0"/>
              <a:buChar char="•"/>
              <a:defRPr lang="en-us"/>
            </a:pPr>
            <a:r>
              <a:rPr lang="bs-Latn-ba" sz="3200" cap="none"/>
              <a:t>U otpusnici koristiti izraz “fragilna fraktura”</a:t>
            </a:r>
            <a:endParaRPr lang="bs-Latn-ba" sz="3200" cap="none"/>
          </a:p>
          <a:p>
            <a:pPr>
              <a:buNone/>
              <a:defRPr lang="en-us"/>
            </a:pPr>
            <a:endParaRPr lang="bs-Latn-ba" sz="3200" cap="none"/>
          </a:p>
          <a:p>
            <a:pPr>
              <a:buFont typeface="Arial" pitchFamily="1" charset="0"/>
              <a:buChar char="•"/>
              <a:defRPr lang="en-us"/>
            </a:pPr>
            <a:r>
              <a:rPr lang="bs-Latn-ba" sz="3200" cap="none"/>
              <a:t>Koristi FRAX index /određuje  apsolutni rizik od frakture u narednih 10 god/-antiosteoporotski  tretman</a:t>
            </a:r>
            <a:endParaRPr lang="bs-Latn-ba" sz="3200" cap="none"/>
          </a:p>
          <a:p>
            <a:pPr>
              <a:defRPr lang="en-us"/>
            </a:p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D7o2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wIAAPEOAAC7NQAA+RUAABAAAAAmAAAACAAAAAEgAAAAAAAA"/>
              </a:ext>
            </a:extLst>
          </p:cNvSpPr>
          <p:nvPr>
            <p:ph type="title"/>
          </p:nvPr>
        </p:nvSpPr>
        <p:spPr>
          <a:xfrm>
            <a:off x="428625" y="2428875"/>
            <a:ext cx="8305800" cy="1143000"/>
          </a:xfrm>
        </p:spPr>
        <p:txBody>
          <a:bodyPr vert="horz" wrap="square" lIns="0" tIns="45720" rIns="0" bIns="0" numCol="1" spcCol="215900" anchor="b">
            <a:prstTxWarp prst="textNoShape">
              <a:avLst/>
            </a:prstTxWarp>
          </a:bodyPr>
          <a:lstStyle/>
          <a:p>
            <a:pPr algn="ctr">
              <a:spcBef>
                <a:spcPts val="0"/>
              </a:spcBef>
              <a:spcAft>
                <a:spcPts val="0"/>
              </a:spcAft>
              <a:defRPr lang="en-us" sz="4500" cap="none"/>
            </a:pPr>
            <a:br/>
            <a:r>
              <a:rPr lang="bs-Latn-ba" cap="none">
                <a:solidFill>
                  <a:schemeClr val="tx1"/>
                </a:solidFill>
                <a:effectLst>
                  <a:outerShdw dist="63500" dir="3600000" algn="tl" rotWithShape="0">
                    <a:srgbClr val="000000">
                      <a:alpha val="40000"/>
                    </a:srgbClr>
                  </a:outerShdw>
                </a:effectLst>
              </a:rPr>
              <a:t>KOLIKO NAS PREVENIRA BUDUĆE PRIJELOME SVOJIH PACIJENATA?</a:t>
            </a:r>
            <a:endParaRPr lang="bs-Latn-ba" cap="none">
              <a:solidFill>
                <a:schemeClr val="tx1"/>
              </a:solidFill>
              <a:effectLst>
                <a:outerShdw dist="63500" dir="36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extBox 1"/>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bQEAANcDAAAANwAAACgAABAgAAAmAAAACAAAAP//////////"/>
              </a:ext>
            </a:extLst>
          </p:cNvSpPr>
          <p:nvPr/>
        </p:nvSpPr>
        <p:spPr>
          <a:xfrm>
            <a:off x="231775" y="624205"/>
            <a:ext cx="8709025" cy="5878195"/>
          </a:xfrm>
          <a:prstGeom prst="rect">
            <a:avLst/>
          </a:prstGeom>
          <a:noFill/>
          <a:ln>
            <a:noFill/>
          </a:ln>
          <a:effectLst/>
        </p:spPr>
        <p:txBody>
          <a:bodyPr vert="horz" wrap="square" lIns="91440" tIns="45720" rIns="91440" bIns="45720" numCol="1" spcCol="215900" anchor="t"/>
          <a:lstStyle/>
          <a:p>
            <a:pPr algn="ctr">
              <a:defRPr lang="en-us"/>
            </a:pPr>
            <a:r>
              <a:rPr lang="bs-Latn-ba" sz="4400" b="0" cap="none">
                <a:solidFill>
                  <a:srgbClr val="FFFF00"/>
                </a:solidFill>
                <a:latin typeface="Calibri" pitchFamily="2" charset="0"/>
                <a:ea typeface="Arial" pitchFamily="1" charset="0"/>
                <a:cs typeface="Arial" pitchFamily="1" charset="0"/>
              </a:rPr>
              <a:t>ZAKLJUČAK</a:t>
            </a:r>
            <a:endParaRPr lang="bs-Latn-ba" sz="4400" b="0" cap="none">
              <a:solidFill>
                <a:srgbClr val="FFFF00"/>
              </a:solidFill>
              <a:latin typeface="Calibri" pitchFamily="2" charset="0"/>
              <a:ea typeface="Arial" pitchFamily="1" charset="0"/>
              <a:cs typeface="Arial" pitchFamily="1" charset="0"/>
            </a:endParaRPr>
          </a:p>
          <a:p>
            <a:pPr algn="ctr">
              <a:defRPr lang="en-us"/>
            </a:pPr>
            <a:endParaRPr lang="bs-Latn-ba" sz="4400" b="0" cap="none">
              <a:solidFill>
                <a:srgbClr val="FFC000"/>
              </a:solidFill>
              <a:latin typeface="Calibri" pitchFamily="2" charset="0"/>
              <a:ea typeface="Arial" pitchFamily="1" charset="0"/>
              <a:cs typeface="Arial" pitchFamily="1" charset="0"/>
            </a:endParaRPr>
          </a:p>
          <a:p>
            <a:pPr algn="ctr">
              <a:defRPr lang="en-us"/>
            </a:pPr>
            <a:r>
              <a:rPr lang="bs-Latn-ba" sz="4400" b="0" cap="none">
                <a:latin typeface="Calibri" pitchFamily="2" charset="0"/>
                <a:ea typeface="Arial" pitchFamily="1" charset="0"/>
                <a:cs typeface="Arial" pitchFamily="1" charset="0"/>
              </a:rPr>
              <a:t>Farmakoterapija osteoporoze</a:t>
            </a:r>
            <a:endParaRPr lang="bs-Latn-ba" sz="4400" b="0" cap="none">
              <a:latin typeface="Calibri" pitchFamily="2" charset="0"/>
              <a:ea typeface="Arial" pitchFamily="1" charset="0"/>
              <a:cs typeface="Arial" pitchFamily="1" charset="0"/>
            </a:endParaRPr>
          </a:p>
          <a:p>
            <a:pPr>
              <a:buFont typeface="Arial" pitchFamily="1" charset="0"/>
              <a:buChar char="•"/>
              <a:defRPr lang="en-us"/>
            </a:pPr>
            <a:r>
              <a:rPr lang="bs-Latn-ba" sz="4000" b="0" cap="none">
                <a:latin typeface="Calibri" pitchFamily="2" charset="0"/>
                <a:ea typeface="Arial" pitchFamily="1" charset="0"/>
                <a:cs typeface="Arial" pitchFamily="1" charset="0"/>
              </a:rPr>
              <a:t>Reducira  prelome za </a:t>
            </a:r>
            <a:r>
              <a:rPr lang="bs-Latn-ba" sz="4000" b="0" cap="none">
                <a:solidFill>
                  <a:srgbClr val="FF0000"/>
                </a:solidFill>
                <a:latin typeface="Calibri" pitchFamily="2" charset="0"/>
                <a:ea typeface="Arial" pitchFamily="1" charset="0"/>
                <a:cs typeface="Arial" pitchFamily="1" charset="0"/>
              </a:rPr>
              <a:t>40-60 % </a:t>
            </a:r>
            <a:r>
              <a:rPr lang="bs-Latn-ba" sz="4000" b="0" cap="none">
                <a:latin typeface="Calibri" pitchFamily="2" charset="0"/>
                <a:ea typeface="Arial" pitchFamily="1" charset="0"/>
                <a:cs typeface="Arial" pitchFamily="1" charset="0"/>
              </a:rPr>
              <a:t>za   nekoliko godina</a:t>
            </a:r>
            <a:endParaRPr lang="bs-Latn-ba" sz="4000" b="0" cap="none">
              <a:latin typeface="Calibri" pitchFamily="2" charset="0"/>
              <a:ea typeface="Arial" pitchFamily="1" charset="0"/>
              <a:cs typeface="Arial" pitchFamily="1" charset="0"/>
            </a:endParaRPr>
          </a:p>
          <a:p>
            <a:pPr>
              <a:buFont typeface="Arial" pitchFamily="1" charset="0"/>
              <a:buChar char="•"/>
              <a:defRPr lang="en-us"/>
            </a:pPr>
            <a:r>
              <a:rPr lang="bs-Latn-ba" sz="4000" b="0" cap="none">
                <a:latin typeface="Calibri" pitchFamily="2" charset="0"/>
                <a:ea typeface="Arial" pitchFamily="1" charset="0"/>
                <a:cs typeface="Arial" pitchFamily="1" charset="0"/>
              </a:rPr>
              <a:t>Reducira prelom kuka za </a:t>
            </a:r>
            <a:r>
              <a:rPr lang="bs-Latn-ba" sz="4000" b="0" cap="none">
                <a:solidFill>
                  <a:srgbClr val="FF0000"/>
                </a:solidFill>
                <a:latin typeface="Calibri" pitchFamily="2" charset="0"/>
                <a:ea typeface="Arial" pitchFamily="1" charset="0"/>
                <a:cs typeface="Arial" pitchFamily="1" charset="0"/>
              </a:rPr>
              <a:t>38%</a:t>
            </a:r>
            <a:endParaRPr lang="bs-Latn-ba" sz="4000" b="0" cap="none">
              <a:solidFill>
                <a:srgbClr val="FF0000"/>
              </a:solidFill>
              <a:latin typeface="Calibri" pitchFamily="2" charset="0"/>
              <a:ea typeface="Arial" pitchFamily="1" charset="0"/>
              <a:cs typeface="Arial" pitchFamily="1" charset="0"/>
            </a:endParaRPr>
          </a:p>
          <a:p>
            <a:pPr>
              <a:buFont typeface="Arial" pitchFamily="1" charset="0"/>
              <a:buChar char="•"/>
              <a:defRPr lang="en-us"/>
            </a:pPr>
            <a:r>
              <a:rPr lang="bs-Latn-ba" sz="4000" b="0" cap="none">
                <a:latin typeface="Calibri" pitchFamily="2" charset="0"/>
                <a:ea typeface="Arial" pitchFamily="1" charset="0"/>
                <a:cs typeface="Arial" pitchFamily="1" charset="0"/>
              </a:rPr>
              <a:t>Reducira vertebralne frakture za </a:t>
            </a:r>
            <a:r>
              <a:rPr lang="bs-Latn-ba" sz="4000" b="0" cap="none">
                <a:solidFill>
                  <a:srgbClr val="FF0000"/>
                </a:solidFill>
                <a:latin typeface="Calibri" pitchFamily="2" charset="0"/>
                <a:ea typeface="Arial" pitchFamily="1" charset="0"/>
                <a:cs typeface="Arial" pitchFamily="1" charset="0"/>
              </a:rPr>
              <a:t>40%</a:t>
            </a:r>
            <a:endParaRPr lang="bs-Latn-ba" sz="4000" b="0" cap="none">
              <a:solidFill>
                <a:srgbClr val="FF0000"/>
              </a:solidFill>
              <a:latin typeface="Calibri" pitchFamily="2" charset="0"/>
              <a:ea typeface="Arial" pitchFamily="1" charset="0"/>
              <a:cs typeface="Arial" pitchFamily="1" charset="0"/>
            </a:endParaRPr>
          </a:p>
          <a:p>
            <a:pPr>
              <a:buFont typeface="Arial" pitchFamily="1" charset="0"/>
              <a:buChar char="•"/>
              <a:defRPr lang="en-us"/>
            </a:pPr>
            <a:r>
              <a:rPr lang="bs-Latn-ba" sz="4000" b="0" cap="none">
                <a:latin typeface="Calibri" pitchFamily="2" charset="0"/>
                <a:ea typeface="Arial" pitchFamily="1" charset="0"/>
                <a:cs typeface="Arial" pitchFamily="1" charset="0"/>
              </a:rPr>
              <a:t>Reducira smrtnost  za </a:t>
            </a:r>
            <a:r>
              <a:rPr lang="bs-Latn-ba" sz="4000" b="0" cap="none">
                <a:solidFill>
                  <a:srgbClr val="FF0000"/>
                </a:solidFill>
                <a:latin typeface="Calibri" pitchFamily="2" charset="0"/>
                <a:ea typeface="Arial" pitchFamily="1" charset="0"/>
                <a:cs typeface="Arial" pitchFamily="1" charset="0"/>
              </a:rPr>
              <a:t>28%</a:t>
            </a:r>
            <a:endParaRPr lang="bs-Latn-ba" sz="4000" b="0" cap="none">
              <a:solidFill>
                <a:srgbClr val="FF0000"/>
              </a:solidFill>
              <a:latin typeface="Calibri" pitchFamily="2" charset="0"/>
              <a:ea typeface="Arial" pitchFamily="1" charset="0"/>
              <a:cs typeface="Arial" pitchFamily="1" charset="0"/>
            </a:endParaRPr>
          </a:p>
          <a:p>
            <a:pPr>
              <a:defRPr lang="en-us"/>
            </a:pPr>
            <a:endParaRPr lang="bs-Latn-ba" sz="4400" cap="none">
              <a:solidFill>
                <a:srgbClr val="FF0000"/>
              </a:solidFill>
              <a:latin typeface="Calibri" pitchFamily="2" charset="0"/>
              <a:ea typeface="Arial" pitchFamily="1" charset="0"/>
              <a:cs typeface="Arial" pitchFamily="1" charset="0"/>
            </a:endParaRPr>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lgn="ctr">
              <a:defRPr lang="en-us"/>
            </a:pPr>
            <a:r>
              <a:rPr lang="bs-Latn-ba" cap="none">
                <a:solidFill>
                  <a:srgbClr val="FFFF00"/>
                </a:solidFill>
              </a:rPr>
              <a:t>ZAKLJUČAK</a:t>
            </a:r>
            <a:endParaRPr lang="bs-Latn-ba" cap="none">
              <a:solidFill>
                <a:srgbClr val="FFFF00"/>
              </a:solidFill>
            </a:endParaRPr>
          </a:p>
        </p:txBody>
      </p:sp>
      <p:sp>
        <p:nvSpPr>
          <p:cNvPr id="3" name="Content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Ekk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type="body" idx="1"/>
          </p:nvPr>
        </p:nvSpPr>
        <p:spPr/>
        <p:txBody>
          <a:bodyPr/>
          <a:lstStyle/>
          <a:p>
            <a:pPr algn="just">
              <a:defRPr lang="en-us"/>
            </a:pPr>
            <a:r>
              <a:rPr lang="bs-Latn-ba" sz="3600" cap="none"/>
              <a:t>Uloga ortopedskog hirurga je da adekvatno zbrine  osteoporotični prelom  poštujući novonastale biomehaničke odnose</a:t>
            </a:r>
            <a:endParaRPr lang="bs-Latn-ba" sz="3600" cap="none"/>
          </a:p>
          <a:p>
            <a:pPr algn="just">
              <a:defRPr lang="en-us"/>
            </a:pPr>
            <a:r>
              <a:rPr lang="bs-Latn-ba" sz="3600" cap="none"/>
              <a:t>Da preporuči nefarmakološku i farmakološku terapiju, kako bi prevenirao buduće osteoporotične prelome  svojih pacijenata </a:t>
            </a:r>
            <a:endParaRPr lang="bs-Latn-ba" sz="3600" cap="none"/>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FYEAABwNQAAXgsAABAAAAAmAAAACAAAAAAAAAAAAAAA"/>
              </a:ext>
            </a:extLst>
          </p:cNvSpPr>
          <p:nvPr>
            <p:ph type="title"/>
          </p:nvPr>
        </p:nvSpPr>
        <p:spPr/>
        <p:txBody>
          <a:bodyPr/>
          <a:lstStyle/>
          <a:p>
            <a:pPr>
              <a:defRPr lang="en-us"/>
            </a:pPr>
            <a:r>
              <a:rPr lang="bs-Latn-ba" cap="none"/>
              <a:t>            </a:t>
            </a:r>
            <a:r>
              <a:rPr lang="bs-Latn-ba" cap="none">
                <a:solidFill>
                  <a:srgbClr val="FFFF00"/>
                </a:solidFill>
              </a:rPr>
              <a:t>HVALA  ZA PAŽNJU</a:t>
            </a:r>
            <a:r>
              <a:rPr lang="bs-Latn-ba" cap="none"/>
              <a:t>  </a:t>
            </a:r>
          </a:p>
        </p:txBody>
      </p:sp>
      <p:pic>
        <p:nvPicPr>
          <p:cNvPr id="3" name="Picture 1"/>
          <p:cNvPicPr>
            <a:picLocks noChangeAspect="1"/>
            <a:extLst>
              <a:ext uri="smNativeData">
                <pr:smNativeData xmlns:pr="smNativeData" xmlns="smNativeData" val="SMDATA_17_sgOqZhMAAAAlAAAAEQAAAC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QAAAAAAAAAAAAAAAAAAAAEAAAAAAAAAHgAAAAAAAAAAAAAAZAAAAGQAAAAAAAAAy8vLAB4AAAAAAAAAAAAAAGQAAABkAAAAAAAAAAcAAAA4AAAAAAAAAAAAAAAAAAAA////AAAAAAAAAAAAAAAAAAAAAAAAAAAAAAAAAAAAAABkAAAAZAAAAAAAAAAjAAAABAAAAGQAAAAXAAAAFAAAAAAAAAAAAAAA/38AAP9/AAAAAAAACQAAAAQAAAAAAAAAHgAAAGgAAAAAAAAAAAAAAAAAAAAAAAAAAAAAABAnAAAQJwAAAAAAAAAAAAAAAAAAAAAAAAAAAAAAAAAAAAAAAAAAAAAsAQ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DLy8sAwMD/AH9/fwAAAAAAAAAAAAAAAAD///8AAAAAACEAAAAYAAAAFAAAALoHAADoCwAAhzAAAOgmAAAQAAAAJgAAAAgAAAD//////////w=="/>
              </a:ext>
            </a:extLst>
          </p:cNvPicPr>
          <p:nvPr/>
        </p:nvPicPr>
        <p:blipFill>
          <a:blip r:embed="rId2"/>
          <a:stretch>
            <a:fillRect/>
          </a:stretch>
        </p:blipFill>
        <p:spPr>
          <a:xfrm>
            <a:off x="1256030" y="1935480"/>
            <a:ext cx="6632575" cy="4389120"/>
          </a:xfrm>
          <a:prstGeom prst="rect">
            <a:avLst/>
          </a:prstGeom>
          <a:noFill/>
          <a:ln>
            <a:noFill/>
          </a:ln>
          <a:effectLst>
            <a:outerShdw blurRad="190500" dist="0" dir="0" algn="tl">
              <a:srgbClr val="000000">
                <a:alpha val="70000"/>
              </a:srgbClr>
            </a:outerShdw>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AAAAAA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EA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wMAAAkDAACXMwAAawsAABAAAAAmAAAACAAAAIEAAAAAAAAA"/>
              </a:ext>
            </a:extLst>
          </p:cNvSpPr>
          <p:nvPr>
            <p:ph type="title"/>
          </p:nvPr>
        </p:nvSpPr>
        <p:spPr>
          <a:xfrm>
            <a:off x="614045" y="493395"/>
            <a:ext cx="7772400" cy="1362710"/>
          </a:xfrm>
        </p:spPr>
        <p:txBody>
          <a:bodyPr vert="horz" wrap="square" lIns="0" tIns="0" rIns="0" bIns="0" numCol="1" spcCol="215900" anchor="t">
            <a:prstTxWarp prst="textNoShape">
              <a:avLst/>
            </a:prstTxWarp>
          </a:bodyPr>
          <a:lstStyle/>
          <a:p>
            <a:pPr algn="ctr">
              <a:spcAft>
                <a:spcPts val="0"/>
              </a:spcAft>
              <a:defRPr lang="en-us"/>
            </a:pPr>
            <a:r>
              <a:rPr lang="bs-Latn-ba" sz="4400" cap="none">
                <a:solidFill>
                  <a:srgbClr val="FFC000"/>
                </a:solidFill>
              </a:rPr>
              <a:t>DEFINICIJA</a:t>
            </a:r>
            <a:r>
              <a:rPr lang="bs-Latn-ba" cap="none">
                <a:solidFill>
                  <a:srgbClr val="FFC000"/>
                </a:solidFill>
              </a:rPr>
              <a:t> </a:t>
            </a:r>
            <a:endParaRPr lang="bs-Latn-ba" cap="none">
              <a:solidFill>
                <a:srgbClr val="FFC000"/>
              </a:solidFill>
            </a:endParaRPr>
          </a:p>
        </p:txBody>
      </p:sp>
      <p:sp>
        <p:nvSpPr>
          <p:cNvPr id="3" name="Subtitle 2"/>
          <p:cNvSpPr>
            <a:spLocks noGrp="1" noChangeArrowheads="1"/>
            <a:extLst>
              <a:ext uri="smNativeData">
                <pr:smNativeData xmlns:pr="smNativeData" xmlns="smNativeData" val="SMDATA_15_sgOqZhMAAAAlAAAAZAAAAA0AAAAASAAAAEgAAABI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wMAAPcLAABXMwAAricAABAAAAAmAAAACAAAAAEgAAAAAAAA"/>
              </a:ext>
            </a:extLst>
          </p:cNvSpPr>
          <p:nvPr>
            <p:ph type="body" idx="1"/>
          </p:nvPr>
        </p:nvSpPr>
        <p:spPr>
          <a:xfrm>
            <a:off x="573405" y="1945005"/>
            <a:ext cx="7772400" cy="4505325"/>
          </a:xfrm>
        </p:spPr>
        <p:txBody>
          <a:bodyPr vert="horz" wrap="square" lIns="45720" tIns="45720" rIns="45720" bIns="45720" numCol="1" spcCol="215900" anchor="t">
            <a:prstTxWarp prst="textNoShape">
              <a:avLst/>
            </a:prstTxWarp>
          </a:bodyPr>
          <a:lstStyle/>
          <a:p>
            <a:pPr algn="just">
              <a:defRPr lang="en-us"/>
            </a:pP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OSTEOPOROZA JE </a:t>
            </a:r>
            <a:r>
              <a:rPr lang="bs-Latn-ba" sz="3200" cap="none">
                <a:solidFill>
                  <a:srgbClr val="C0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BOLEST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KOJA NASTAJE KAO POSLJEDICA SMANJENJA KOŠTANE MASE I POREMEĆAJA GRAĐE KOSTIJU, ZBOG ČEGA KOSTI POSTAJU PODLOŽNE PRELOMIMA, A VRIJEDNOST </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T scora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 IZRAČUNATA MJERENJEM GUSTOĆE KOSTI DVOENERGETSKOM APSORPCIJOM X-ZRAKA (DXA) VEĆA OD -2,5 SD.</a:t>
            </a:r>
            <a:endPar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defRPr lang="en-us"/>
            </a:pPr>
            <a:endParaRPr lang="bs-Latn-ba" sz="2900" cap="none">
              <a:solidFill>
                <a:srgbClr val="FFC000"/>
              </a:solidFill>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AAAAAAdAAAAA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gMAAC0EAADTMwAAbQ8AABAAAAAmAAAACAAAAIEAAAAAAAAA"/>
              </a:ext>
            </a:extLst>
          </p:cNvSpPr>
          <p:nvPr>
            <p:ph type="ctrTitle"/>
          </p:nvPr>
        </p:nvSpPr>
        <p:spPr>
          <a:xfrm>
            <a:off x="572770" y="678815"/>
            <a:ext cx="7851775" cy="1828800"/>
          </a:xfrm>
        </p:spPr>
        <p:txBody>
          <a:bodyPr vert="horz" wrap="square" lIns="0" tIns="0" rIns="18415" bIns="0" numCol="1" spcCol="215900" anchor="t">
            <a:prstTxWarp prst="textNoShape">
              <a:avLst/>
            </a:prstTxWarp>
          </a:bodyPr>
          <a:lstStyle/>
          <a:p>
            <a:pPr marL="914400" indent="-914400">
              <a:spcAft>
                <a:spcPts val="0"/>
              </a:spcAft>
              <a:defRPr lang="en-us"/>
            </a:pPr>
            <a:r>
              <a:rPr lang="bs-Latn-ba" sz="4400" cap="none">
                <a:solidFill>
                  <a:srgbClr val="FFC000"/>
                </a:solidFill>
              </a:rPr>
              <a:t>PODJELA OSTEOPOROZE</a:t>
            </a:r>
            <a:br/>
            <a:endParaRPr lang="bs-Latn-ba" cap="none"/>
          </a:p>
        </p:txBody>
      </p:sp>
      <p:sp>
        <p:nvSpPr>
          <p:cNvPr id="3" name="Subtitle 2"/>
          <p:cNvSpPr>
            <a:spLocks noGrp="1" noChangeArrowheads="1"/>
            <a:extLst>
              <a:ext uri="smNativeData">
                <pr:smNativeData xmlns:pr="smNativeData" xmlns="smNativeData" val="SMDATA_15_sgOqZhMAAAAlAAAAZAAAAA0AAAAAAAAAAEgAAAAd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QMAAKgKAAAKNQAAJCUAABAAAAAmAAAACAAAAAEAAAAAAAAA"/>
              </a:ext>
            </a:extLst>
          </p:cNvSpPr>
          <p:nvPr>
            <p:ph type="subTitle" idx="1"/>
          </p:nvPr>
        </p:nvSpPr>
        <p:spPr>
          <a:xfrm>
            <a:off x="561975" y="1732280"/>
            <a:ext cx="8060055" cy="4305300"/>
          </a:xfrm>
        </p:spPr>
        <p:txBody>
          <a:bodyPr/>
          <a:lstStyle/>
          <a:p>
            <a:pPr marL="742950" marR="0" indent="-742950" algn="l">
              <a:buClr>
                <a:srgbClr val="FFFF00"/>
              </a:buClr>
              <a:buFont typeface="Calibri" pitchFamily="2" charset="0"/>
              <a:buAutoNum type="arabicPlain"/>
              <a:defRPr lang="en-us"/>
            </a:pPr>
            <a:r>
              <a:rPr lang="bs-Latn-ba" sz="36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alibri" pitchFamily="2" charset="0"/>
              </a:rPr>
              <a:t>PRIMARNA /95%/</a:t>
            </a:r>
            <a:endParaRPr lang="bs-Latn-ba" sz="36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lvl="1" marL="971550" indent="-514350" algn="l">
              <a:defRPr lang="en-us"/>
            </a:pPr>
            <a:r>
              <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rPr>
              <a:t>	IDIOPATSKA</a:t>
            </a: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marL="514350" marR="0" indent="-514350" algn="l">
              <a:buFont typeface="Calibri" pitchFamily="2" charset="0"/>
              <a:buAutoNum type="arabicPlain"/>
              <a:defRPr lang="en-us"/>
            </a:pP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lvl="1" marL="971550" indent="-514350" algn="l">
              <a:defRPr lang="en-us"/>
            </a:pPr>
            <a:r>
              <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rPr>
              <a:t>	POSTMENOPAUZALNA</a:t>
            </a: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marL="514350" marR="0" indent="-514350" algn="l">
              <a:buFont typeface="Calibri" pitchFamily="2" charset="0"/>
              <a:buAutoNum type="arabicPlain"/>
              <a:defRPr lang="en-us"/>
            </a:pP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lvl="1" marL="971550" indent="-514350" algn="l">
              <a:defRPr lang="en-us"/>
            </a:pPr>
            <a:r>
              <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rPr>
              <a:t>	SENILNA-INVOLUCIJSKA</a:t>
            </a: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marL="514350" marR="0" indent="-514350" algn="l">
              <a:buFont typeface="Calibri" pitchFamily="2" charset="0"/>
              <a:buAutoNum type="arabicPlain"/>
              <a:defRPr lang="en-us"/>
            </a:pPr>
            <a:endParaRPr lang="bs-Latn-ba" cap="none">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marL="742950" marR="0" indent="-742950" algn="l">
              <a:buClr>
                <a:srgbClr val="FFFF00"/>
              </a:buClr>
              <a:buFont typeface="Calibri" pitchFamily="2" charset="0"/>
              <a:buAutoNum type="arabicPlain"/>
              <a:defRPr lang="en-us"/>
            </a:pPr>
            <a:r>
              <a:rPr lang="bs-Latn-ba" sz="36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alibri" pitchFamily="2" charset="0"/>
              </a:rPr>
              <a:t>SEKUNDARNA/5%/</a:t>
            </a:r>
            <a:endParaRPr lang="bs-Latn-ba" sz="36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alibri" pitchFamily="2" charset="0"/>
            </a:endParaRP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MBd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IAAMUBAACdNQAAzQgAABAAAAAmAAAACAAAAAEAAAAAAAAA"/>
              </a:ext>
            </a:extLst>
          </p:cNvSpPr>
          <p:nvPr>
            <p:ph type="title"/>
          </p:nvPr>
        </p:nvSpPr>
        <p:spPr>
          <a:xfrm>
            <a:off x="485775" y="287655"/>
            <a:ext cx="8229600" cy="1143000"/>
          </a:xfrm>
        </p:spPr>
        <p:txBody>
          <a:bodyPr/>
          <a:lstStyle/>
          <a:p>
            <a:pPr algn="ctr">
              <a:defRPr lang="en-us"/>
            </a:pPr>
            <a:r>
              <a:rPr lang="bs-Latn-ba" sz="4400" cap="none">
                <a:solidFill>
                  <a:srgbClr val="FFC000"/>
                </a:solidFill>
                <a:effectLst>
                  <a:outerShdw dist="63500" dir="3600000" algn="tl" rotWithShape="0">
                    <a:srgbClr val="000000">
                      <a:alpha val="40000"/>
                    </a:srgbClr>
                  </a:outerShdw>
                </a:effectLst>
              </a:rPr>
              <a:t>INCIDENCA</a:t>
            </a:r>
            <a:endParaRPr lang="bs-Latn-ba" sz="4400" cap="none">
              <a:solidFill>
                <a:srgbClr val="FFC000"/>
              </a:solidFill>
              <a:effectLst>
                <a:outerShdw dist="63500" dir="3600000" algn="tl" rotWithShape="0">
                  <a:srgbClr val="000000">
                    <a:alpha val="40000"/>
                  </a:srgbClr>
                </a:outerShdw>
              </a:effectLst>
            </a:endParaRPr>
          </a:p>
        </p:txBody>
      </p:sp>
      <p:sp>
        <p:nvSpPr>
          <p:cNvPr id="3" name="Content Placeholder 2"/>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OgLAABwNQAA6CYAABAAAAAmAAAACAAAAAAAAAAAAAAA"/>
              </a:ext>
            </a:extLst>
          </p:cNvSpPr>
          <p:nvPr>
            <p:ph type="body" idx="1"/>
          </p:nvPr>
        </p:nvSpPr>
        <p:spPr/>
        <p:txBody>
          <a:bodyPr/>
          <a:lstStyle/>
          <a:p>
            <a:pPr>
              <a:buClr>
                <a:srgbClr val="FFFF00"/>
              </a:buClr>
              <a:defRPr lang="en-us"/>
            </a:pP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U SAD  PREKO </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40 MILIONA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LJUDI</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BOLUJE OD OSTEOPOROZE </a:t>
            </a:r>
            <a:endPar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2 MILIONA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OSTEOPOROTIČNIH PRELOMA SE DESI SVAKE GODINE U SAD</a:t>
            </a:r>
            <a:endPar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OD TOGA JE </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300.000 PRELOMA KUKA</a:t>
            </a:r>
            <a:endPar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a:p>
            <a:pPr>
              <a:buClr>
                <a:srgbClr val="FFFF00"/>
              </a:buClr>
              <a:defRPr lang="en-us"/>
            </a:pP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IAKO NA PRELOM KUKA OTPADA </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15% </a:t>
            </a:r>
            <a:r>
              <a:rPr lang="bs-Latn-ba" sz="3200" cap="none">
                <a:effectLst>
                  <a:outerShdw dist="63500" dir="3600000" algn="tl" rotWithShape="0">
                    <a:srgbClr val="000000">
                      <a:alpha val="40000"/>
                    </a:srgbClr>
                  </a:outerShdw>
                </a:effectLst>
                <a:latin typeface="Calibri" pitchFamily="2" charset="0"/>
                <a:ea typeface="Constantia" pitchFamily="0" charset="0"/>
                <a:cs typeface="Constantia" pitchFamily="0" charset="0"/>
              </a:rPr>
              <a:t>SVIH PRELOMA, CIJENA LIJEČENJA PRELOMA KUKA ZAUZIMA </a:t>
            </a:r>
            <a:r>
              <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rPr>
              <a:t>72%  </a:t>
            </a:r>
            <a:endParaRPr lang="bs-Latn-ba" sz="3200" cap="none">
              <a:solidFill>
                <a:srgbClr val="FF0000"/>
              </a:solidFill>
              <a:effectLst>
                <a:outerShdw dist="63500" dir="3600000" algn="tl" rotWithShape="0">
                  <a:srgbClr val="000000">
                    <a:alpha val="40000"/>
                  </a:srgbClr>
                </a:outerShdw>
              </a:effectLst>
              <a:latin typeface="Calibri" pitchFamily="2" charset="0"/>
              <a:ea typeface="Constantia" pitchFamily="0" charset="0"/>
              <a:cs typeface="Constantia" pitchFamily="0" charset="0"/>
            </a:endParaR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AMAALcFAAB8MwAAvwwAABAAAAAmAAAACAAAAAEgAAAAAAAA"/>
              </a:ext>
            </a:extLst>
          </p:cNvSpPr>
          <p:nvPr>
            <p:ph type="title"/>
          </p:nvPr>
        </p:nvSpPr>
        <p:spPr>
          <a:xfrm>
            <a:off x="596900" y="929005"/>
            <a:ext cx="7772400" cy="1143000"/>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rgbClr val="FFCC00"/>
                </a:solidFill>
                <a:effectLst>
                  <a:outerShdw dist="63500" dir="3600000" algn="tl" rotWithShape="0">
                    <a:srgbClr val="000000">
                      <a:alpha val="40000"/>
                    </a:srgbClr>
                  </a:outerShdw>
                </a:effectLst>
              </a:rPr>
              <a:t>EKONOMSKI TROŠKOVI OSTEOPOROZE</a:t>
            </a:r>
            <a:endParaRPr lang="hr-hr" sz="4400" cap="none">
              <a:solidFill>
                <a:srgbClr val="FFCC00"/>
              </a:solidFill>
              <a:effectLst>
                <a:outerShdw dist="63500" dir="3600000" algn="tl" rotWithShape="0">
                  <a:srgbClr val="000000">
                    <a:alpha val="40000"/>
                  </a:srgbClr>
                </a:outerShdw>
              </a:effectLst>
            </a:endParaRPr>
          </a:p>
        </p:txBody>
      </p:sp>
      <p:sp>
        <p:nvSpPr>
          <p:cNvPr id="3" name="Rectangle 3"/>
          <p:cNvSpPr>
            <a:spLocks noGrp="1" noChangeArrowheads="1"/>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EA2/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QAAEkPAAAzNAAAgywAABAAAAAmAAAACAAAAAEgAAAAAAAA"/>
              </a:ext>
            </a:extLst>
          </p:cNvSpPr>
          <p:nvPr>
            <p:ph type="body" idx="1"/>
          </p:nvPr>
        </p:nvSpPr>
        <p:spPr>
          <a:xfrm>
            <a:off x="713105" y="2484755"/>
            <a:ext cx="7772400" cy="4751070"/>
          </a:xfrm>
        </p:spPr>
        <p:txBody>
          <a:bodyPr vert="horz" wrap="square" lIns="91440" tIns="45720" rIns="91440" bIns="45720" numCol="1" spcCol="215900" anchor="t">
            <a:prstTxWarp prst="textNoShape">
              <a:avLst/>
            </a:prstTxWarp>
          </a:bodyPr>
          <a:lstStyle/>
          <a:p>
            <a:pPr marL="274320" indent="-274320">
              <a:lnSpc>
                <a:spcPct val="145000"/>
              </a:lnSpc>
              <a:spcBef>
                <a:spcPts val="1725"/>
              </a:spcBef>
              <a:spcAft>
                <a:spcPts val="0"/>
              </a:spcAft>
              <a:buClr>
                <a:srgbClr val="FFFF00"/>
              </a:buClr>
              <a:buFont typeface="Wingdings 2" pitchFamily="0" charset="0"/>
              <a:buChar char=""/>
              <a:defRPr lang="en-us"/>
            </a:pPr>
            <a:r>
              <a:rPr lang="hr-hr" sz="36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alibri" pitchFamily="2" charset="0"/>
              </a:rPr>
              <a:t>13,7 milijardi € godišnje – direktni troškovi tretiranja osteoporoze (Evropa)</a:t>
            </a:r>
            <a:endParaRPr lang="hr-hr" sz="36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alibri" pitchFamily="2" charset="0"/>
            </a:endParaRPr>
          </a:p>
          <a:p>
            <a:pPr marL="274320" indent="-274320">
              <a:lnSpc>
                <a:spcPct val="145000"/>
              </a:lnSpc>
              <a:spcBef>
                <a:spcPts val="1725"/>
              </a:spcBef>
              <a:spcAft>
                <a:spcPts val="0"/>
              </a:spcAft>
              <a:buClr>
                <a:srgbClr val="FFFF00"/>
              </a:buClr>
              <a:buFont typeface="Wingdings 2" pitchFamily="0" charset="0"/>
              <a:buChar char=""/>
              <a:defRPr lang="en-us"/>
            </a:pPr>
            <a:r>
              <a:rPr lang="hr-hr" sz="36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alibri" pitchFamily="2" charset="0"/>
              </a:rPr>
              <a:t>24 milijarde € godišnje u SAD-u</a:t>
            </a:r>
            <a:endParaRPr lang="hr-hr" sz="3600" cap="none">
              <a:solidFill>
                <a:srgbClr val="FFFFFF"/>
              </a:solidFill>
              <a:effectLst>
                <a:outerShdw dist="63500" dir="3600000" algn="tl" rotWithShape="0">
                  <a:srgbClr val="000000">
                    <a:alpha val="40000"/>
                  </a:srgbClr>
                </a:outerShdw>
              </a:effectLst>
              <a:latin typeface="Calibri" pitchFamily="2" charset="0"/>
              <a:ea typeface="Constantia" pitchFamily="0" charset="0"/>
              <a:cs typeface="Calibri" pitchFamily="2" charset="0"/>
            </a:endParaRPr>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Rectangle 2"/>
          <p:cNvSpPr>
            <a:spLocks noGrp="1" noChangeArrowheads="1"/>
            <a:extLst>
              <a:ext uri="smNativeData">
                <pr:smNativeData xmlns:pr="smNativeData" xmlns="smNativeData" val="SMDATA_15_sgOqZhMAAAAlAAAAZAAAAA0AAAAAAAAAAEgAAAAAAAAAAAAAAAAAAAAC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AEAAC0FAABAOAAANQwAABAAAAAmAAAACAAAAAEgAAAAAAAA"/>
              </a:ext>
            </a:extLst>
          </p:cNvSpPr>
          <p:nvPr>
            <p:ph type="title"/>
          </p:nvPr>
        </p:nvSpPr>
        <p:spPr>
          <a:xfrm>
            <a:off x="190500" y="841375"/>
            <a:ext cx="8953500" cy="1143000"/>
          </a:xfrm>
        </p:spPr>
        <p:txBody>
          <a:bodyPr vert="horz" wrap="square" lIns="0" tIns="45720" rIns="0" bIns="0" numCol="1" spcCol="215900" anchor="b">
            <a:prstTxWarp prst="textNoShape">
              <a:avLst/>
            </a:prstTxWarp>
          </a:bodyPr>
          <a:lstStyle/>
          <a:p>
            <a:pPr algn="ctr">
              <a:spcAft>
                <a:spcPts val="0"/>
              </a:spcAft>
              <a:defRPr lang="en-us"/>
            </a:pPr>
            <a:r>
              <a:rPr lang="hr-hr" sz="4400" cap="none">
                <a:solidFill>
                  <a:srgbClr val="FFC000"/>
                </a:solidFill>
                <a:effectLst>
                  <a:outerShdw dist="63500" dir="3600000" algn="tl" rotWithShape="0">
                    <a:srgbClr val="000000">
                      <a:alpha val="40000"/>
                    </a:srgbClr>
                  </a:outerShdw>
                </a:effectLst>
              </a:rPr>
              <a:t>Sve</a:t>
            </a:r>
            <a:r>
              <a:rPr lang="it-it" sz="4400" cap="none">
                <a:solidFill>
                  <a:srgbClr val="FFC000"/>
                </a:solidFill>
                <a:effectLst>
                  <a:outerShdw dist="63500" dir="3600000" algn="tl" rotWithShape="0">
                    <a:srgbClr val="000000">
                      <a:alpha val="40000"/>
                    </a:srgbClr>
                  </a:outerShdw>
                </a:effectLst>
              </a:rPr>
              <a:t> fra</a:t>
            </a:r>
            <a:r>
              <a:rPr lang="hr-hr" sz="4400" cap="none">
                <a:solidFill>
                  <a:srgbClr val="FFC000"/>
                </a:solidFill>
                <a:effectLst>
                  <a:outerShdw dist="63500" dir="3600000" algn="tl" rotWithShape="0">
                    <a:srgbClr val="000000">
                      <a:alpha val="40000"/>
                    </a:srgbClr>
                  </a:outerShdw>
                </a:effectLst>
              </a:rPr>
              <a:t>kture</a:t>
            </a:r>
            <a:r>
              <a:rPr lang="it-it" sz="4400" cap="none">
                <a:solidFill>
                  <a:srgbClr val="FFC000"/>
                </a:solidFill>
                <a:effectLst>
                  <a:outerShdw dist="63500" dir="3600000" algn="tl" rotWithShape="0">
                    <a:srgbClr val="000000">
                      <a:alpha val="40000"/>
                    </a:srgbClr>
                  </a:outerShdw>
                </a:effectLst>
              </a:rPr>
              <a:t> </a:t>
            </a:r>
            <a:r>
              <a:rPr lang="hr-hr" sz="4400" cap="none">
                <a:solidFill>
                  <a:srgbClr val="FFC000"/>
                </a:solidFill>
                <a:effectLst>
                  <a:outerShdw dist="63500" dir="3600000" algn="tl" rotWithShape="0">
                    <a:srgbClr val="000000">
                      <a:alpha val="40000"/>
                    </a:srgbClr>
                  </a:outerShdw>
                </a:effectLst>
              </a:rPr>
              <a:t>su povezane sa morbiditetom</a:t>
            </a:r>
            <a:endParaRPr lang="en-gb" sz="4400" cap="none">
              <a:solidFill>
                <a:srgbClr val="FFC000"/>
              </a:solidFill>
              <a:effectLst>
                <a:outerShdw dist="63500" dir="3600000" algn="tl" rotWithShape="0">
                  <a:srgbClr val="000000">
                    <a:alpha val="40000"/>
                  </a:srgbClr>
                </a:outerShdw>
              </a:effectLst>
            </a:endParaRPr>
          </a:p>
        </p:txBody>
      </p:sp>
      <p:sp>
        <p:nvSpPr>
          <p:cNvPr id="3" name="Text Box 6"/>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xsAAOcWAAC5JgAAihsAABAgAAAmAAAACAAAAP//////////"/>
              </a:ext>
            </a:extLst>
          </p:cNvSpPr>
          <p:nvPr/>
        </p:nvSpPr>
        <p:spPr>
          <a:xfrm>
            <a:off x="4485005" y="3723005"/>
            <a:ext cx="1809750" cy="753745"/>
          </a:xfrm>
          <a:prstGeom prst="rect">
            <a:avLst/>
          </a:prstGeom>
          <a:noFill/>
          <a:ln>
            <a:noFill/>
          </a:ln>
          <a:effectLst/>
        </p:spPr>
        <p:txBody>
          <a:bodyPr vert="horz" wrap="square" lIns="91440" tIns="45720" rIns="91440" bIns="45720" numCol="1" spcCol="215900" anchor="t"/>
          <a:lstStyle/>
          <a:p>
            <a:pPr algn="ctr">
              <a:lnSpc>
                <a:spcPct val="90000"/>
              </a:lnSpc>
              <a:defRPr lang="en-us"/>
            </a:pPr>
            <a:r>
              <a:rPr lang="hr-hr"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Nesposobnost za samostalno hodanje</a:t>
            </a:r>
            <a:endParaRPr lang="en-us"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4" name="Text Box 10"/>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Dc7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9AkAAFgeAACUFAAAoCEAABAgAAAmAAAACAAAAP//////////"/>
              </a:ext>
            </a:extLst>
          </p:cNvSpPr>
          <p:nvPr/>
        </p:nvSpPr>
        <p:spPr>
          <a:xfrm>
            <a:off x="1617980" y="4932680"/>
            <a:ext cx="1727200" cy="533400"/>
          </a:xfrm>
          <a:prstGeom prst="rect">
            <a:avLst/>
          </a:prstGeom>
          <a:noFill/>
          <a:ln>
            <a:noFill/>
          </a:ln>
          <a:effectLst/>
        </p:spPr>
        <p:txBody>
          <a:bodyPr vert="horz" wrap="square" lIns="91440" tIns="45720" rIns="91440" bIns="45720" numCol="1" spcCol="215900" anchor="t"/>
          <a:lstStyle/>
          <a:p>
            <a:pPr algn="ctr">
              <a:lnSpc>
                <a:spcPct val="90000"/>
              </a:lnSpc>
              <a:defRPr lang="en-us"/>
            </a:pPr>
            <a:r>
              <a:rPr lang="hr-hr"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Smrt u roku 1 godine</a:t>
            </a:r>
            <a:endParaRPr lang="en-us"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5" name="Text Box 12"/>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w4AAOEPAAAPIwAAsxUAABAgAAAmAAAACAAAAP//////////"/>
              </a:ext>
            </a:extLst>
          </p:cNvSpPr>
          <p:nvPr/>
        </p:nvSpPr>
        <p:spPr>
          <a:xfrm rot="20462519">
            <a:off x="2282825" y="2581275"/>
            <a:ext cx="3416300" cy="946150"/>
          </a:xfrm>
          <a:prstGeom prst="rect">
            <a:avLst/>
          </a:prstGeom>
          <a:noFill/>
          <a:ln>
            <a:noFill/>
          </a:ln>
          <a:effectLst/>
        </p:spPr>
        <p:txBody>
          <a:bodyPr vert="horz" wrap="square" lIns="91440" tIns="45720" rIns="91440" bIns="45720" numCol="1" spcCol="215900" anchor="t"/>
          <a:lstStyle/>
          <a:p>
            <a:pPr algn="ctr">
              <a:defRPr lang="en-us"/>
            </a:pPr>
            <a:r>
              <a:rPr lang="hr-hr"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1 godina nakon frakture kuka</a:t>
            </a:r>
            <a:r>
              <a:rPr lang="en-us"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a:t>
            </a:r>
            <a:endParaRPr lang="en-us"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6" name="Rectangle 5"/>
          <p:cNvSpPr>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EAAAADAAAAGF4YABheGAAAAAAAAAAAAAAAAAAAAAAAAAAAAAAAAAAAAAAAeAAAAAEAAABAAAAAZAAAAAAAAABoAQAAAAAAAAEAAAAyAAAAM8wz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F4YABheGAAzzDMAAAAAAAAAAAAAAAAAAAAAAAAAAAAAAAAAAAAAAAAAAAJ/f38AAAAAA8zMzADAwP8Af39/AAAAAAAAAAAAAAAAAAAAAAAAAAAAIQAAABgAAAAUAAAA+R0AACMcAAATJAAAeygAABAgAAAmAAAACAAAAP//////////"/>
              </a:ext>
            </a:extLst>
          </p:cNvSpPr>
          <p:nvPr/>
        </p:nvSpPr>
        <p:spPr>
          <a:xfrm>
            <a:off x="4872355" y="4573905"/>
            <a:ext cx="991870" cy="2006600"/>
          </a:xfrm>
          <a:prstGeom prst="rect">
            <a:avLst/>
          </a:prstGeom>
          <a:gradFill flip="none" rotWithShape="0">
            <a:gsLst>
              <a:gs pos="0">
                <a:srgbClr val="185E18"/>
              </a:gs>
              <a:gs pos="50000">
                <a:srgbClr val="33CC33"/>
              </a:gs>
              <a:gs pos="100000">
                <a:srgbClr val="185E18"/>
              </a:gs>
            </a:gsLst>
            <a:lin ang="0" scaled="0"/>
            <a:tileRect/>
          </a:gradFill>
          <a:ln>
            <a:noFill/>
          </a:ln>
          <a:effectLst/>
        </p:spPr>
        <p:txBody>
          <a:bodyPr vert="horz" wrap="none" lIns="91440" tIns="45720" rIns="91440" bIns="45720" numCol="1" spcCol="215900" anchor="t"/>
          <a:lstStyle/>
          <a:p>
            <a:pPr algn="ctr">
              <a:defRPr lang="en-us"/>
            </a:pPr>
            <a:r>
              <a:rPr lang="fr-ch"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Calibri" pitchFamily="2" charset="0"/>
              </a:rPr>
              <a:t>40%</a:t>
            </a:r>
            <a:endParaRPr lang="fr-fr"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7" name="Rectangle 7"/>
          <p:cNvSpPr>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EAAAADAAAAdl4AAHZeAAAAAAAAAAAAAAAAAAAAAAAAAAAAAAAAAAAAAAAAeAAAAAEAAABAAAAAZAAAAAAAAABoAQAAAAAAAAEAAAAyAAAA/8w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l4AAHZeAAD/zAAAAAAAAAAAAAAAAAAAAAAAAAAAAAAAAAAAAAAAAAAAAAJ/f38AAAAAA8zMzADAwP8Af39/AAAAAAAAAAAAAAAAAAAAAAAAAAAAIQAAABgAAAAUAAAA+BQAAMofAAALGwAAeygAABAgAAAmAAAACAAAAP//////////"/>
              </a:ext>
            </a:extLst>
          </p:cNvSpPr>
          <p:nvPr/>
        </p:nvSpPr>
        <p:spPr>
          <a:xfrm>
            <a:off x="3408680" y="5167630"/>
            <a:ext cx="987425" cy="1412875"/>
          </a:xfrm>
          <a:prstGeom prst="rect">
            <a:avLst/>
          </a:prstGeom>
          <a:gradFill flip="none" rotWithShape="0">
            <a:gsLst>
              <a:gs pos="0">
                <a:srgbClr val="765E00"/>
              </a:gs>
              <a:gs pos="50000">
                <a:srgbClr val="FFCC00"/>
              </a:gs>
              <a:gs pos="100000">
                <a:srgbClr val="765E00"/>
              </a:gs>
            </a:gsLst>
            <a:lin ang="0" scaled="0"/>
            <a:tileRect/>
          </a:gradFill>
          <a:ln>
            <a:noFill/>
          </a:ln>
          <a:effectLst/>
        </p:spPr>
        <p:txBody>
          <a:bodyPr vert="horz" wrap="none" lIns="91440" tIns="45720" rIns="91440" bIns="45720" numCol="1" spcCol="215900" anchor="t"/>
          <a:lstStyle/>
          <a:p>
            <a:pPr algn="ctr">
              <a:defRPr lang="en-us"/>
            </a:pPr>
            <a:r>
              <a:rPr lang="fr-ch"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Arial" pitchFamily="1" charset="0"/>
              </a:rPr>
              <a:t>30%</a:t>
            </a:r>
            <a:endParaRPr lang="fr-fr"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8" name="Text Box 8"/>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RMAAPMbAAAJHQAAOx8AABAgAAAmAAAACAAAAP//////////"/>
              </a:ext>
            </a:extLst>
          </p:cNvSpPr>
          <p:nvPr/>
        </p:nvSpPr>
        <p:spPr>
          <a:xfrm>
            <a:off x="3114675" y="4543425"/>
            <a:ext cx="1605280" cy="533400"/>
          </a:xfrm>
          <a:prstGeom prst="rect">
            <a:avLst/>
          </a:prstGeom>
          <a:noFill/>
          <a:ln>
            <a:noFill/>
          </a:ln>
          <a:effectLst/>
        </p:spPr>
        <p:txBody>
          <a:bodyPr vert="horz" wrap="square" lIns="91440" tIns="45720" rIns="91440" bIns="45720" numCol="1" spcCol="215900" anchor="t"/>
          <a:lstStyle/>
          <a:p>
            <a:pPr algn="ctr">
              <a:lnSpc>
                <a:spcPct val="90000"/>
              </a:lnSpc>
              <a:defRPr lang="en-us"/>
            </a:pPr>
            <a:r>
              <a:rPr lang="hr-hr"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Trajna nesposobnost</a:t>
            </a:r>
            <a:endParaRPr lang="en-us"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9" name="Rectangle 9"/>
          <p:cNvSpPr>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EAAAADAAAAdnYvAHZ2LwAAAAAAAAAAAAAAAAAAAAAAAAAAAAAAAAAAAAAAeAAAAAEAAABAAAAAZAAAAAAAAABoAQAAAAAAAAEAAAAyAAAA//9m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dnYvAHZ2LwD//2YAAAAAAAAAAAAAAAAAAAAAAAAAAAAAAAAAAAAAAAAAAAJ/f38AAAAAA8zMzADAwP8Af39/AAAAAAAAAAAAAAAAAAAAAAAAAAAAIQAAABgAAAAUAAAA7wsAAIgiAAAKEgAAeygAABAgAAAmAAAACAAAAP//////////"/>
              </a:ext>
            </a:extLst>
          </p:cNvSpPr>
          <p:nvPr/>
        </p:nvSpPr>
        <p:spPr>
          <a:xfrm>
            <a:off x="1939925" y="5613400"/>
            <a:ext cx="992505" cy="967105"/>
          </a:xfrm>
          <a:prstGeom prst="rect">
            <a:avLst/>
          </a:prstGeom>
          <a:gradFill flip="none" rotWithShape="0">
            <a:gsLst>
              <a:gs pos="0">
                <a:srgbClr val="76762F"/>
              </a:gs>
              <a:gs pos="50000">
                <a:srgbClr val="FFFF66"/>
              </a:gs>
              <a:gs pos="100000">
                <a:srgbClr val="76762F"/>
              </a:gs>
            </a:gsLst>
            <a:lin ang="0" scaled="0"/>
            <a:tileRect/>
          </a:gradFill>
          <a:ln>
            <a:noFill/>
          </a:ln>
          <a:effectLst/>
        </p:spPr>
        <p:txBody>
          <a:bodyPr vert="horz" wrap="none" lIns="91440" tIns="45720" rIns="91440" bIns="45720" numCol="1" spcCol="215900" anchor="t"/>
          <a:lstStyle/>
          <a:p>
            <a:pPr algn="ctr">
              <a:defRPr lang="en-us"/>
            </a:pPr>
            <a:r>
              <a:rPr lang="fr-ch"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Calibri" pitchFamily="2" charset="0"/>
              </a:rPr>
              <a:t>20%</a:t>
            </a:r>
            <a:endParaRPr lang="fr-fr"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10" name="Rectangle 11"/>
          <p:cNvSpPr>
            <a:extLst>
              <a:ext uri="smNativeData">
                <pr:smNativeData xmlns:pr="smNativeData" xmlns="smNativeData" val="SMDATA_15_sgOqZhMAAAAlAAAAZAAAAA0AAAAAkAAAAEgAAACQAAAASAAAAAAAAAAAAAAAAAAAAAEAAABQAAAAAAAAAAAA4D8AAAAAAADgPwAAAAAAAOA/AAAAAAAA4D8AAAAAAADgPwAAAAAAAOA/AAAAAAAA4D8AAAAAAADgPwAAAAAAAOA/AAAAAAAA4D8CAAAAjAAAAAEAAAADAAAAlgCWAJYAlgAAAAAAAAAAAAAAAAAAAAAAAAAAAAAAAAAAAAAAeAAAAAEAAABAAAAAZAAAAAAAAABoAQAAAAAAAAEAAAAyAAAA/wD/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lgCWAJYAlgD/AP8AAAAAAAAAAAAAAAAAAAAAAAAAAAAAAAAAAAAAAAAAAAJ/f38AAAAAA8zMzADAwP8Af39/AAAAAAAAAAAAAAAAAAAAAAAAAAAAIQAAABgAAAAUAAAAAScAAPoSAAAeLQAAeygAABAgAAAmAAAACAAAAP//////////"/>
              </a:ext>
            </a:extLst>
          </p:cNvSpPr>
          <p:nvPr/>
        </p:nvSpPr>
        <p:spPr>
          <a:xfrm>
            <a:off x="6340475" y="3084830"/>
            <a:ext cx="993775" cy="3495675"/>
          </a:xfrm>
          <a:prstGeom prst="rect">
            <a:avLst/>
          </a:prstGeom>
          <a:gradFill flip="none" rotWithShape="0">
            <a:gsLst>
              <a:gs pos="0">
                <a:srgbClr val="960096"/>
              </a:gs>
              <a:gs pos="50000">
                <a:srgbClr val="FF00FF"/>
              </a:gs>
              <a:gs pos="100000">
                <a:srgbClr val="960096"/>
              </a:gs>
            </a:gsLst>
            <a:lin ang="0" scaled="0"/>
            <a:tileRect/>
          </a:gradFill>
          <a:ln>
            <a:noFill/>
          </a:ln>
          <a:effectLst/>
        </p:spPr>
        <p:txBody>
          <a:bodyPr vert="horz" wrap="none" lIns="91440" tIns="45720" rIns="91440" bIns="45720" numCol="1" spcCol="215900" anchor="t"/>
          <a:lstStyle/>
          <a:p>
            <a:pPr algn="ctr">
              <a:defRPr lang="en-us"/>
            </a:pPr>
            <a:r>
              <a:rPr lang="fr-ch"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Arial" pitchFamily="1" charset="0"/>
              </a:rPr>
              <a:t>80%</a:t>
            </a:r>
            <a:endParaRPr lang="fr-fr" sz="2400" cap="none">
              <a:solidFill>
                <a:schemeClr val="bg1"/>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
        <p:nvSpPr>
          <p:cNvPr id="11" name="Text Box 13"/>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gQAALUTAAAgCAAALiAAABAgAAAmAAAACAAAAP//////////"/>
              </a:ext>
            </a:extLst>
          </p:cNvSpPr>
          <p:nvPr/>
        </p:nvSpPr>
        <p:spPr>
          <a:xfrm rot="16216184">
            <a:off x="46355" y="3956050"/>
            <a:ext cx="2027555" cy="521970"/>
          </a:xfrm>
          <a:prstGeom prst="rect">
            <a:avLst/>
          </a:prstGeom>
          <a:noFill/>
          <a:ln>
            <a:noFill/>
          </a:ln>
          <a:effectLst/>
        </p:spPr>
        <p:txBody>
          <a:bodyPr vert="horz" wrap="none" lIns="91440" tIns="45720" rIns="91440" bIns="45720" numCol="1" spcCol="215900" anchor="t"/>
          <a:lstStyle/>
          <a:p>
            <a:pPr>
              <a:defRPr lang="en-us"/>
            </a:pPr>
            <a:r>
              <a:rPr lang="fr-ch"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Pa</a:t>
            </a:r>
            <a:r>
              <a:rPr lang="hr-hr"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cijenti</a:t>
            </a:r>
            <a:r>
              <a:rPr lang="fr-ch"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rPr>
              <a:t> (%)</a:t>
            </a:r>
            <a:endParaRPr lang="fr-fr" sz="2800" cap="none">
              <a:solidFill>
                <a:srgbClr val="FFFFFF"/>
              </a:solidFill>
              <a:effectLst>
                <a:outerShdw dist="63500" dir="3600000" algn="tl" rotWithShape="0">
                  <a:srgbClr val="000000">
                    <a:alpha val="40000"/>
                  </a:srgbClr>
                </a:outerShdw>
              </a:effectLst>
              <a:latin typeface="Calibri" pitchFamily="2" charset="0"/>
              <a:ea typeface="Arial" pitchFamily="1" charset="0"/>
              <a:cs typeface="Calibri" pitchFamily="2" charset="0"/>
            </a:endParaRPr>
          </a:p>
        </p:txBody>
      </p:sp>
      <p:sp>
        <p:nvSpPr>
          <p:cNvPr id="12" name="Line 14"/>
          <p:cNvSpPr>
            <a:extLst>
              <a:ext uri="smNativeData">
                <pr:smNativeData xmlns:pr="smNativeData" xmlns="smNativeData" val="SMDATA_15_sgOqZhMAAAAlAAAACg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wA8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wB/f38AAAAAA8zMzADAwP8Af39/AAAAAAAAAAAAAAAAAAAAAAAAAAAAIQAAABgAAAAUAAAA0goAAKkOAADSCgAAgCgAABAAAAAmAAAACAAAAP//////////"/>
              </a:ext>
            </a:extLst>
          </p:cNvSpPr>
          <p:nvPr/>
        </p:nvSpPr>
        <p:spPr>
          <a:xfrm>
            <a:off x="1758950" y="2383155"/>
            <a:ext cx="0" cy="4200525"/>
          </a:xfrm>
          <a:prstGeom prst="line">
            <a:avLst/>
          </a:prstGeom>
          <a:noFill/>
          <a:ln w="38100" cap="flat" cmpd="sng" algn="ctr">
            <a:solidFill>
              <a:srgbClr val="0000FF"/>
            </a:solidFill>
            <a:prstDash val="solid"/>
            <a:headEnd type="none"/>
            <a:tailEnd type="none"/>
          </a:ln>
          <a:effectLst/>
        </p:spPr>
        <p:txBody>
          <a:bodyPr vert="horz" wrap="square" lIns="91440" tIns="45720" rIns="91440" bIns="45720" numCol="1" spcCol="215900" anchor="t"/>
          <a:lstStyle/>
          <a:p>
            <a:pPr>
              <a:defRPr lang="en-us"/>
            </a:pPr>
          </a:p>
        </p:txBody>
      </p:sp>
      <p:sp>
        <p:nvSpPr>
          <p:cNvPr id="13" name="Line 15"/>
          <p:cNvSpPr>
            <a:extLst>
              <a:ext uri="smNativeData">
                <pr:smNativeData xmlns:pr="smNativeData" xmlns="smNativeData" val="SMDATA_15_sgOqZhMAAAAlAAAACgAAAA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BAAAAAAAAAAAA/wA8AAAAAQAAACMAAAAjAAAAIwAAAB4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wB/f38AAAAAA8zMzADAwP8Af39/AAAAAAAAAAAAAAAAAAAAAAAAAAAAIQAAABgAAAAUAAAAtwoAAIAoAADjMAAAgCgAABAAAAAmAAAACAAAAP//////////"/>
              </a:ext>
            </a:extLst>
          </p:cNvSpPr>
          <p:nvPr/>
        </p:nvSpPr>
        <p:spPr>
          <a:xfrm>
            <a:off x="1741805" y="6583680"/>
            <a:ext cx="6205220" cy="0"/>
          </a:xfrm>
          <a:prstGeom prst="line">
            <a:avLst/>
          </a:prstGeom>
          <a:noFill/>
          <a:ln w="38100" cap="flat" cmpd="sng" algn="ctr">
            <a:solidFill>
              <a:srgbClr val="0000FF"/>
            </a:solidFill>
            <a:prstDash val="solid"/>
            <a:headEnd type="none"/>
            <a:tailEnd type="none"/>
          </a:ln>
          <a:effectLst/>
        </p:spPr>
        <p:txBody>
          <a:bodyPr vert="horz" wrap="square" lIns="91440" tIns="45720" rIns="91440" bIns="45720" numCol="1" spcCol="215900" anchor="t"/>
          <a:lstStyle/>
          <a:p>
            <a:pPr>
              <a:defRPr lang="en-us"/>
            </a:pPr>
          </a:p>
        </p:txBody>
      </p:sp>
      <p:sp>
        <p:nvSpPr>
          <p:cNvPr id="14" name="Text Box 16"/>
          <p:cNvSpPr>
            <a:extLst>
              <a:ext uri="smNativeData">
                <pr:smNativeData xmlns:pr="smNativeData" xmlns="smNativeData" val="SMDATA_15_sgOqZhMAAAAlAAAAZAAAAE0AAAAAkAAAAEgAAACQAAAASAAAAAAAAAAAAAAAAAAAAAEAAABQAAAAAAAAAAAA4D8AAAAAAADgPwAAAAAAAOA/AAAAAAAA4D8AAAAAAADgPwAAAAAAAOA/AAAAAAAA4D8AAAAAAADgPwAAAAAAAOA/AAAAAAAA4D8CAAAAjAAAAAAAAAAAAAAAD2/GDAAAA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EYXs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SEAAPINAACvMgAAlhIAABAgAAAmAAAACAAAAP//////////"/>
              </a:ext>
            </a:extLst>
          </p:cNvSpPr>
          <p:nvPr/>
        </p:nvSpPr>
        <p:spPr>
          <a:xfrm>
            <a:off x="5464175" y="2266950"/>
            <a:ext cx="2774950" cy="754380"/>
          </a:xfrm>
          <a:prstGeom prst="rect">
            <a:avLst/>
          </a:prstGeom>
          <a:noFill/>
          <a:ln>
            <a:noFill/>
          </a:ln>
          <a:effectLst/>
        </p:spPr>
        <p:txBody>
          <a:bodyPr vert="horz" wrap="square" lIns="91440" tIns="45720" rIns="91440" bIns="45720" numCol="1" spcCol="215900" anchor="t"/>
          <a:lstStyle/>
          <a:p>
            <a:pPr algn="ctr">
              <a:lnSpc>
                <a:spcPct val="90000"/>
              </a:lnSpc>
              <a:defRPr lang="en-us"/>
            </a:pPr>
            <a:r>
              <a:rPr lang="hr-hr"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rPr>
              <a:t>Nemogućnost obavljanja bar 1 aktivnosti svakodnevnog života</a:t>
            </a:r>
            <a:endParaRPr lang="en-us" sz="1600" cap="none">
              <a:solidFill>
                <a:srgbClr val="FFFFFF"/>
              </a:solidFill>
              <a:effectLst>
                <a:outerShdw dist="63500" dir="3600000" algn="tl" rotWithShape="0">
                  <a:srgbClr val="000000">
                    <a:alpha val="40000"/>
                  </a:srgbClr>
                </a:outerShdw>
              </a:effectLst>
              <a:latin typeface="Calibri" pitchFamily="2" charset="0"/>
              <a:ea typeface="Arial" pitchFamily="1" charset="0"/>
              <a:cs typeface="Arial" pitchFamily="1"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FFFFFF"/>
      </a:dk1>
      <a:lt1>
        <a:srgbClr val="000000"/>
      </a:lt1>
      <a:dk2>
        <a:srgbClr val="DBF5F9"/>
      </a:dk2>
      <a:lt2>
        <a:srgbClr val="04617B"/>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Presentation">
      <a:majorFont>
        <a:latin typeface="Calibri"/>
        <a:ea typeface="Calibri"/>
        <a:cs typeface="Calibri"/>
      </a:majorFont>
      <a:minorFont>
        <a:latin typeface="Constantia"/>
        <a:ea typeface="Constantia"/>
        <a:cs typeface="Constanti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FFFFFF"/>
        </a:dk1>
        <a:lt1>
          <a:srgbClr val="000000"/>
        </a:lt1>
        <a:dk2>
          <a:srgbClr val="DBF5F9"/>
        </a:dk2>
        <a:lt2>
          <a:srgbClr val="04617B"/>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
      <a:majorFont>
        <a:latin typeface="Calibri"/>
        <a:ea typeface="Calibri"/>
        <a:cs typeface="Calibri"/>
      </a:majorFont>
      <a:minorFont>
        <a:latin typeface="Constantia"/>
        <a:ea typeface="Constantia"/>
        <a:cs typeface="Constanti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
      <a:majorFont>
        <a:latin typeface="Calibri"/>
        <a:ea typeface="Calibri"/>
        <a:cs typeface="Calibri"/>
      </a:majorFont>
      <a:minorFont>
        <a:latin typeface="Constantia"/>
        <a:ea typeface="Constantia"/>
        <a:cs typeface="Constanti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Presentatio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 for FOSAMAX PLUS Slide Set</dc:title>
  <dc:subject/>
  <dc:creator>Herpel-Grom</dc:creator>
  <cp:keywords/>
  <dc:description/>
  <cp:lastModifiedBy>arijank</cp:lastModifiedBy>
  <cp:revision>0</cp:revision>
  <dcterms:created xsi:type="dcterms:W3CDTF">2005-02-02T20:00:49Z</dcterms:created>
  <dcterms:modified xsi:type="dcterms:W3CDTF">2024-07-31T09:28:18Z</dcterms:modified>
</cp:coreProperties>
</file>